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9" r:id="rId4"/>
    <p:sldId id="260" r:id="rId5"/>
    <p:sldId id="286" r:id="rId6"/>
    <p:sldId id="287" r:id="rId7"/>
    <p:sldId id="288" r:id="rId8"/>
    <p:sldId id="289" r:id="rId9"/>
    <p:sldId id="284" r:id="rId10"/>
    <p:sldId id="285" r:id="rId11"/>
    <p:sldId id="275" r:id="rId12"/>
    <p:sldId id="281" r:id="rId13"/>
    <p:sldId id="282" r:id="rId14"/>
    <p:sldId id="283" r:id="rId15"/>
    <p:sldId id="292" r:id="rId16"/>
    <p:sldId id="291" r:id="rId17"/>
    <p:sldId id="298" r:id="rId18"/>
    <p:sldId id="301" r:id="rId19"/>
    <p:sldId id="302" r:id="rId20"/>
    <p:sldId id="303" r:id="rId21"/>
    <p:sldId id="293" r:id="rId22"/>
    <p:sldId id="299" r:id="rId23"/>
    <p:sldId id="294" r:id="rId24"/>
    <p:sldId id="300" r:id="rId25"/>
    <p:sldId id="268" r:id="rId26"/>
    <p:sldId id="269" r:id="rId27"/>
    <p:sldId id="261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pos="576">
          <p15:clr>
            <a:srgbClr val="A4A3A4"/>
          </p15:clr>
        </p15:guide>
        <p15:guide id="3" pos="425">
          <p15:clr>
            <a:srgbClr val="A4A3A4"/>
          </p15:clr>
        </p15:guide>
        <p15:guide id="4" pos="5329">
          <p15:clr>
            <a:srgbClr val="A4A3A4"/>
          </p15:clr>
        </p15:guide>
        <p15:guide id="5" pos="2880">
          <p15:clr>
            <a:srgbClr val="A4A3A4"/>
          </p15:clr>
        </p15:guide>
        <p15:guide id="6" pos="798">
          <p15:clr>
            <a:srgbClr val="A4A3A4"/>
          </p15:clr>
        </p15:guide>
        <p15:guide id="7" pos="5257">
          <p15:clr>
            <a:srgbClr val="A4A3A4"/>
          </p15:clr>
        </p15:guide>
        <p15:guide id="8" pos="5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699"/>
    <a:srgbClr val="B31B1B"/>
    <a:srgbClr val="2B1BFF"/>
    <a:srgbClr val="EF373E"/>
    <a:srgbClr val="AD1B2C"/>
    <a:srgbClr val="E4002B"/>
    <a:srgbClr val="353635"/>
    <a:srgbClr val="C6007E"/>
    <a:srgbClr val="B31B2B"/>
    <a:srgbClr val="007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848" y="102"/>
      </p:cViewPr>
      <p:guideLst>
        <p:guide orient="horz" pos="431"/>
        <p:guide pos="576"/>
        <p:guide pos="425"/>
        <p:guide pos="5329"/>
        <p:guide pos="2880"/>
        <p:guide pos="798"/>
        <p:guide pos="5257"/>
        <p:guide pos="5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CD2FF-AFFE-48BA-BC00-7457BCD0BC5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C3BFF2-662A-4881-A52F-6FA11ECE1E82}">
      <dgm:prSet phldrT="[Text]" custT="1"/>
      <dgm:spPr/>
      <dgm:t>
        <a:bodyPr/>
        <a:lstStyle/>
        <a:p>
          <a:r>
            <a:rPr lang="en-US" sz="1600" b="1" u="none" dirty="0" smtClean="0">
              <a:solidFill>
                <a:schemeClr val="tx1">
                  <a:lumMod val="50000"/>
                </a:schemeClr>
              </a:solidFill>
            </a:rPr>
            <a:t>Build Your Story</a:t>
          </a:r>
        </a:p>
        <a:p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Ask yourself some key questions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BBBCC16F-8727-4B9F-9656-E5950BB256CF}" type="parTrans" cxnId="{9F1B994C-1961-4A3D-B143-5C20C7D2B75E}">
      <dgm:prSet/>
      <dgm:spPr/>
      <dgm:t>
        <a:bodyPr/>
        <a:lstStyle/>
        <a:p>
          <a:endParaRPr lang="en-US"/>
        </a:p>
      </dgm:t>
    </dgm:pt>
    <dgm:pt modelId="{C24B4C2B-6BC6-44EA-AFCB-CB216C9000A9}" type="sibTrans" cxnId="{9F1B994C-1961-4A3D-B143-5C20C7D2B75E}">
      <dgm:prSet/>
      <dgm:spPr/>
      <dgm:t>
        <a:bodyPr/>
        <a:lstStyle/>
        <a:p>
          <a:endParaRPr lang="en-US"/>
        </a:p>
      </dgm:t>
    </dgm:pt>
    <dgm:pt modelId="{1E6AE6CC-0473-4741-9A1A-6D70E45C9E80}">
      <dgm:prSet phldrT="[Text]" custT="1"/>
      <dgm:spPr/>
      <dgm:t>
        <a:bodyPr/>
        <a:lstStyle/>
        <a:p>
          <a:r>
            <a:rPr lang="en-US" sz="800" dirty="0" smtClean="0"/>
            <a:t>What are your goals?</a:t>
          </a:r>
          <a:endParaRPr lang="en-US" sz="800" dirty="0"/>
        </a:p>
      </dgm:t>
    </dgm:pt>
    <dgm:pt modelId="{B5A81A84-933D-4E62-93CC-BB5228CA82F6}" type="parTrans" cxnId="{BA251783-9C18-47FF-94E3-997A40A33953}">
      <dgm:prSet/>
      <dgm:spPr/>
      <dgm:t>
        <a:bodyPr/>
        <a:lstStyle/>
        <a:p>
          <a:endParaRPr lang="en-US"/>
        </a:p>
      </dgm:t>
    </dgm:pt>
    <dgm:pt modelId="{D4C940FD-3C7C-4FE8-8E84-D3F1FAE78ED8}" type="sibTrans" cxnId="{BA251783-9C18-47FF-94E3-997A40A33953}">
      <dgm:prSet/>
      <dgm:spPr/>
      <dgm:t>
        <a:bodyPr/>
        <a:lstStyle/>
        <a:p>
          <a:endParaRPr lang="en-US"/>
        </a:p>
      </dgm:t>
    </dgm:pt>
    <dgm:pt modelId="{3916E828-CE2B-42A4-B09A-5AEE60B960AD}">
      <dgm:prSet phldrT="[Text]" custT="1"/>
      <dgm:spPr/>
      <dgm:t>
        <a:bodyPr/>
        <a:lstStyle/>
        <a:p>
          <a:r>
            <a:rPr lang="en-US" sz="900" dirty="0" smtClean="0"/>
            <a:t>How can you contribute to a specific company?  What value will you add?</a:t>
          </a:r>
          <a:endParaRPr lang="en-US" sz="900" dirty="0"/>
        </a:p>
      </dgm:t>
    </dgm:pt>
    <dgm:pt modelId="{8C1740BD-B696-4805-B58D-848C6955F4E9}" type="parTrans" cxnId="{30FE0C0C-52E3-400C-82CC-CBDCCEFDF77A}">
      <dgm:prSet/>
      <dgm:spPr/>
      <dgm:t>
        <a:bodyPr/>
        <a:lstStyle/>
        <a:p>
          <a:endParaRPr lang="en-US"/>
        </a:p>
      </dgm:t>
    </dgm:pt>
    <dgm:pt modelId="{C344D8F7-0BC9-489C-967D-5E0144E1A5B7}" type="sibTrans" cxnId="{30FE0C0C-52E3-400C-82CC-CBDCCEFDF77A}">
      <dgm:prSet/>
      <dgm:spPr/>
      <dgm:t>
        <a:bodyPr/>
        <a:lstStyle/>
        <a:p>
          <a:endParaRPr lang="en-US"/>
        </a:p>
      </dgm:t>
    </dgm:pt>
    <dgm:pt modelId="{14CE780C-49A3-4E10-BD25-6E532087A425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>
                  <a:lumMod val="50000"/>
                </a:schemeClr>
              </a:solidFill>
            </a:rPr>
            <a:t>Prep Materials</a:t>
          </a:r>
          <a:endParaRPr lang="en-US" sz="1600" b="0" dirty="0" smtClean="0">
            <a:solidFill>
              <a:schemeClr val="tx1">
                <a:lumMod val="50000"/>
              </a:schemeClr>
            </a:solidFill>
          </a:endParaRPr>
        </a:p>
        <a:p>
          <a:r>
            <a:rPr lang="en-US" sz="1600" b="0" dirty="0" smtClean="0">
              <a:solidFill>
                <a:schemeClr val="tx1">
                  <a:lumMod val="50000"/>
                </a:schemeClr>
              </a:solidFill>
            </a:rPr>
            <a:t>Resume, Cover Letter, LinkedIn</a:t>
          </a:r>
          <a:endParaRPr lang="en-US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B7D71EDF-2B91-4172-BAEE-D770F3033CA2}" type="parTrans" cxnId="{DDE05C99-6132-437A-95E7-7CFFB452D38D}">
      <dgm:prSet/>
      <dgm:spPr/>
      <dgm:t>
        <a:bodyPr/>
        <a:lstStyle/>
        <a:p>
          <a:endParaRPr lang="en-US"/>
        </a:p>
      </dgm:t>
    </dgm:pt>
    <dgm:pt modelId="{3EAE505A-F9B2-4FF4-9697-9C6FBD9A83C5}" type="sibTrans" cxnId="{DDE05C99-6132-437A-95E7-7CFFB452D38D}">
      <dgm:prSet/>
      <dgm:spPr/>
      <dgm:t>
        <a:bodyPr/>
        <a:lstStyle/>
        <a:p>
          <a:endParaRPr lang="en-US"/>
        </a:p>
      </dgm:t>
    </dgm:pt>
    <dgm:pt modelId="{94B3BC34-20C2-436D-82B7-3A6801EB82FC}">
      <dgm:prSet phldrT="[Text]" custT="1"/>
      <dgm:spPr/>
      <dgm:t>
        <a:bodyPr/>
        <a:lstStyle/>
        <a:p>
          <a:r>
            <a:rPr lang="en-US" sz="900" dirty="0" smtClean="0"/>
            <a:t>Resume &amp; Cover letter</a:t>
          </a:r>
          <a:endParaRPr lang="en-US" sz="900" dirty="0"/>
        </a:p>
      </dgm:t>
    </dgm:pt>
    <dgm:pt modelId="{715B6C3B-8B94-47CF-A38E-DCC098A19F07}" type="parTrans" cxnId="{1E9E2F81-468B-469D-8C52-C5351F09E149}">
      <dgm:prSet/>
      <dgm:spPr/>
      <dgm:t>
        <a:bodyPr/>
        <a:lstStyle/>
        <a:p>
          <a:endParaRPr lang="en-US"/>
        </a:p>
      </dgm:t>
    </dgm:pt>
    <dgm:pt modelId="{1AC99602-119D-466E-8EC2-CCE5F3866D12}" type="sibTrans" cxnId="{1E9E2F81-468B-469D-8C52-C5351F09E149}">
      <dgm:prSet/>
      <dgm:spPr/>
      <dgm:t>
        <a:bodyPr/>
        <a:lstStyle/>
        <a:p>
          <a:endParaRPr lang="en-US"/>
        </a:p>
      </dgm:t>
    </dgm:pt>
    <dgm:pt modelId="{7709F8F5-E673-4E5A-A786-FABB153B29C2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>
                  <a:lumMod val="50000"/>
                </a:schemeClr>
              </a:solidFill>
            </a:rPr>
            <a:t>Network &amp; Apply</a:t>
          </a:r>
        </a:p>
        <a:p>
          <a:r>
            <a:rPr lang="en-US" sz="1600" b="0" dirty="0" smtClean="0">
              <a:solidFill>
                <a:schemeClr val="tx1">
                  <a:lumMod val="50000"/>
                </a:schemeClr>
              </a:solidFill>
            </a:rPr>
            <a:t>LAMP, network, find an advocate    and apply!</a:t>
          </a:r>
          <a:endParaRPr lang="en-US" sz="2500" b="1" dirty="0"/>
        </a:p>
      </dgm:t>
    </dgm:pt>
    <dgm:pt modelId="{5717C0C7-1578-45D4-B2E8-6D6F8885FDAA}" type="parTrans" cxnId="{7DCF133E-66C4-4DA8-AD02-7BF413F7F0A2}">
      <dgm:prSet/>
      <dgm:spPr/>
      <dgm:t>
        <a:bodyPr/>
        <a:lstStyle/>
        <a:p>
          <a:endParaRPr lang="en-US"/>
        </a:p>
      </dgm:t>
    </dgm:pt>
    <dgm:pt modelId="{96E8DEB3-DFD8-4292-91CB-9C1237655CFD}" type="sibTrans" cxnId="{7DCF133E-66C4-4DA8-AD02-7BF413F7F0A2}">
      <dgm:prSet/>
      <dgm:spPr/>
      <dgm:t>
        <a:bodyPr/>
        <a:lstStyle/>
        <a:p>
          <a:endParaRPr lang="en-US"/>
        </a:p>
      </dgm:t>
    </dgm:pt>
    <dgm:pt modelId="{431AC873-1A43-491F-A258-56069C1A7F43}">
      <dgm:prSet phldrT="[Text]" custT="1"/>
      <dgm:spPr/>
      <dgm:t>
        <a:bodyPr/>
        <a:lstStyle/>
        <a:p>
          <a:r>
            <a:rPr lang="en-US" sz="900" dirty="0" smtClean="0"/>
            <a:t>Update your LAMP list:</a:t>
          </a:r>
          <a:endParaRPr lang="en-US" sz="900" dirty="0"/>
        </a:p>
      </dgm:t>
    </dgm:pt>
    <dgm:pt modelId="{A718A3C5-23CA-4DE3-B894-985DD0EAA141}" type="parTrans" cxnId="{C7DBB62E-C69A-4B00-AF25-92055EAE2C64}">
      <dgm:prSet/>
      <dgm:spPr/>
      <dgm:t>
        <a:bodyPr/>
        <a:lstStyle/>
        <a:p>
          <a:endParaRPr lang="en-US"/>
        </a:p>
      </dgm:t>
    </dgm:pt>
    <dgm:pt modelId="{A53CB1E3-1D1D-4CC1-8736-3DA24C5D2889}" type="sibTrans" cxnId="{C7DBB62E-C69A-4B00-AF25-92055EAE2C64}">
      <dgm:prSet/>
      <dgm:spPr/>
      <dgm:t>
        <a:bodyPr/>
        <a:lstStyle/>
        <a:p>
          <a:endParaRPr lang="en-US"/>
        </a:p>
      </dgm:t>
    </dgm:pt>
    <dgm:pt modelId="{6DD0DFAB-68D8-4555-B957-06283DC50048}">
      <dgm:prSet phldrT="[Text]"/>
      <dgm:spPr/>
      <dgm:t>
        <a:bodyPr/>
        <a:lstStyle/>
        <a:p>
          <a:r>
            <a:rPr lang="en-US" dirty="0" smtClean="0"/>
            <a:t>Referrals</a:t>
          </a:r>
          <a:endParaRPr lang="en-US" dirty="0"/>
        </a:p>
      </dgm:t>
    </dgm:pt>
    <dgm:pt modelId="{2D474929-E999-4A6F-A5C6-111C62D67051}" type="parTrans" cxnId="{4E34597D-D4CF-4D03-8E82-118A07DD4684}">
      <dgm:prSet/>
      <dgm:spPr/>
      <dgm:t>
        <a:bodyPr/>
        <a:lstStyle/>
        <a:p>
          <a:endParaRPr lang="en-US"/>
        </a:p>
      </dgm:t>
    </dgm:pt>
    <dgm:pt modelId="{7C1732C4-48B4-4804-8815-292B411D927C}" type="sibTrans" cxnId="{4E34597D-D4CF-4D03-8E82-118A07DD4684}">
      <dgm:prSet/>
      <dgm:spPr/>
      <dgm:t>
        <a:bodyPr/>
        <a:lstStyle/>
        <a:p>
          <a:endParaRPr lang="en-US"/>
        </a:p>
      </dgm:t>
    </dgm:pt>
    <dgm:pt modelId="{402BDF3E-CE10-4283-BA11-8EA4E7DC2427}">
      <dgm:prSet phldrT="[Text]" custT="1"/>
      <dgm:spPr/>
      <dgm:t>
        <a:bodyPr/>
        <a:lstStyle/>
        <a:p>
          <a:r>
            <a:rPr lang="en-US" sz="900" dirty="0" smtClean="0"/>
            <a:t>Where do you want to work, and why?</a:t>
          </a:r>
          <a:endParaRPr lang="en-US" sz="900" dirty="0"/>
        </a:p>
      </dgm:t>
    </dgm:pt>
    <dgm:pt modelId="{5972C830-E199-4D64-98FD-209C2FAFED38}" type="parTrans" cxnId="{2ECEBF8F-DF27-4C48-B0BC-F27D1970E62D}">
      <dgm:prSet/>
      <dgm:spPr/>
      <dgm:t>
        <a:bodyPr/>
        <a:lstStyle/>
        <a:p>
          <a:endParaRPr lang="en-US"/>
        </a:p>
      </dgm:t>
    </dgm:pt>
    <dgm:pt modelId="{DC01F112-FFA6-4592-B13C-154E864C82D9}" type="sibTrans" cxnId="{2ECEBF8F-DF27-4C48-B0BC-F27D1970E62D}">
      <dgm:prSet/>
      <dgm:spPr/>
      <dgm:t>
        <a:bodyPr/>
        <a:lstStyle/>
        <a:p>
          <a:endParaRPr lang="en-US"/>
        </a:p>
      </dgm:t>
    </dgm:pt>
    <dgm:pt modelId="{37F5CE15-D73D-4A52-BAA8-A35C5FA2B8D1}">
      <dgm:prSet phldrT="[Text]"/>
      <dgm:spPr/>
      <dgm:t>
        <a:bodyPr/>
        <a:lstStyle/>
        <a:p>
          <a:r>
            <a:rPr lang="en-US" dirty="0" smtClean="0"/>
            <a:t>Find advocates</a:t>
          </a:r>
          <a:endParaRPr lang="en-US" dirty="0"/>
        </a:p>
      </dgm:t>
    </dgm:pt>
    <dgm:pt modelId="{E5ADA3B4-5C3C-4117-9C43-C9A80E991A5F}" type="parTrans" cxnId="{3199108A-D7D7-4D83-A650-6C92CA8FA68E}">
      <dgm:prSet/>
      <dgm:spPr/>
      <dgm:t>
        <a:bodyPr/>
        <a:lstStyle/>
        <a:p>
          <a:endParaRPr lang="en-US"/>
        </a:p>
      </dgm:t>
    </dgm:pt>
    <dgm:pt modelId="{05DD90A6-DBE6-4DDA-9585-B48D1DFDDB3A}" type="sibTrans" cxnId="{3199108A-D7D7-4D83-A650-6C92CA8FA68E}">
      <dgm:prSet/>
      <dgm:spPr/>
      <dgm:t>
        <a:bodyPr/>
        <a:lstStyle/>
        <a:p>
          <a:endParaRPr lang="en-US"/>
        </a:p>
      </dgm:t>
    </dgm:pt>
    <dgm:pt modelId="{B2F552B0-2925-4DC9-8930-2ACCFBB7B550}">
      <dgm:prSet custT="1"/>
      <dgm:spPr/>
      <dgm:t>
        <a:bodyPr/>
        <a:lstStyle/>
        <a:p>
          <a:r>
            <a:rPr lang="en-US" sz="800" dirty="0" smtClean="0"/>
            <a:t>No OCR Companies &amp; 25 employer minimum</a:t>
          </a:r>
          <a:endParaRPr lang="en-US" sz="800" dirty="0"/>
        </a:p>
      </dgm:t>
    </dgm:pt>
    <dgm:pt modelId="{32809775-A6A0-4EE7-92B1-E9B368620133}" type="parTrans" cxnId="{105F167E-264D-42F3-A6E9-0926A855956E}">
      <dgm:prSet/>
      <dgm:spPr/>
      <dgm:t>
        <a:bodyPr/>
        <a:lstStyle/>
        <a:p>
          <a:endParaRPr lang="en-US"/>
        </a:p>
      </dgm:t>
    </dgm:pt>
    <dgm:pt modelId="{C876CECB-E389-4AF7-BC10-CB2F82DECA69}" type="sibTrans" cxnId="{105F167E-264D-42F3-A6E9-0926A855956E}">
      <dgm:prSet/>
      <dgm:spPr/>
      <dgm:t>
        <a:bodyPr/>
        <a:lstStyle/>
        <a:p>
          <a:endParaRPr lang="en-US"/>
        </a:p>
      </dgm:t>
    </dgm:pt>
    <dgm:pt modelId="{0AED2904-496D-4C86-A154-6C21A9989D38}">
      <dgm:prSet custT="1"/>
      <dgm:spPr/>
      <dgm:t>
        <a:bodyPr/>
        <a:lstStyle/>
        <a:p>
          <a:r>
            <a:rPr lang="en-US" sz="800" dirty="0" smtClean="0"/>
            <a:t>Group by industry/theme</a:t>
          </a:r>
          <a:endParaRPr lang="en-US" sz="800" dirty="0"/>
        </a:p>
      </dgm:t>
    </dgm:pt>
    <dgm:pt modelId="{A0962620-63C6-478F-B404-93589F9BC0E6}" type="parTrans" cxnId="{93677EF4-3025-4E3D-8C30-604BE08B449E}">
      <dgm:prSet/>
      <dgm:spPr/>
      <dgm:t>
        <a:bodyPr/>
        <a:lstStyle/>
        <a:p>
          <a:endParaRPr lang="en-US"/>
        </a:p>
      </dgm:t>
    </dgm:pt>
    <dgm:pt modelId="{6C04F56C-502D-445D-AAEA-41A3E35055BC}" type="sibTrans" cxnId="{93677EF4-3025-4E3D-8C30-604BE08B449E}">
      <dgm:prSet/>
      <dgm:spPr/>
      <dgm:t>
        <a:bodyPr/>
        <a:lstStyle/>
        <a:p>
          <a:endParaRPr lang="en-US"/>
        </a:p>
      </dgm:t>
    </dgm:pt>
    <dgm:pt modelId="{08F49185-6D4F-45D4-AE2F-120BA81103BB}">
      <dgm:prSet/>
      <dgm:spPr/>
      <dgm:t>
        <a:bodyPr/>
        <a:lstStyle/>
        <a:p>
          <a:r>
            <a:rPr lang="en-US" dirty="0" smtClean="0"/>
            <a:t> LinkedIn, </a:t>
          </a:r>
          <a:r>
            <a:rPr lang="en-US" dirty="0" err="1" smtClean="0"/>
            <a:t>CornellConnect</a:t>
          </a:r>
          <a:r>
            <a:rPr lang="en-US" dirty="0" smtClean="0"/>
            <a:t>, </a:t>
          </a:r>
          <a:r>
            <a:rPr lang="en-US" dirty="0" err="1" smtClean="0"/>
            <a:t>JConnect</a:t>
          </a:r>
          <a:endParaRPr lang="en-US" dirty="0"/>
        </a:p>
      </dgm:t>
    </dgm:pt>
    <dgm:pt modelId="{42959E42-4035-42BF-9F6F-95E8AC177957}" type="parTrans" cxnId="{C56DEBCE-7E60-401C-A65F-011E6157CF84}">
      <dgm:prSet/>
      <dgm:spPr/>
      <dgm:t>
        <a:bodyPr/>
        <a:lstStyle/>
        <a:p>
          <a:endParaRPr lang="en-US"/>
        </a:p>
      </dgm:t>
    </dgm:pt>
    <dgm:pt modelId="{D3EBB966-CCDA-483B-B0BF-DBE701FD548E}" type="sibTrans" cxnId="{C56DEBCE-7E60-401C-A65F-011E6157CF84}">
      <dgm:prSet/>
      <dgm:spPr/>
      <dgm:t>
        <a:bodyPr/>
        <a:lstStyle/>
        <a:p>
          <a:endParaRPr lang="en-US"/>
        </a:p>
      </dgm:t>
    </dgm:pt>
    <dgm:pt modelId="{777D5C85-2E8C-482C-8414-07D351032442}">
      <dgm:prSet/>
      <dgm:spPr/>
      <dgm:t>
        <a:bodyPr/>
        <a:lstStyle/>
        <a:p>
          <a:r>
            <a:rPr lang="en-US" dirty="0" smtClean="0"/>
            <a:t> Undergrad or personal contacts</a:t>
          </a:r>
          <a:endParaRPr lang="en-US" dirty="0"/>
        </a:p>
      </dgm:t>
    </dgm:pt>
    <dgm:pt modelId="{618EB072-685E-4A63-B73B-5063116A68A5}" type="parTrans" cxnId="{B48169D1-A046-4F61-BE10-17459EF07198}">
      <dgm:prSet/>
      <dgm:spPr/>
      <dgm:t>
        <a:bodyPr/>
        <a:lstStyle/>
        <a:p>
          <a:endParaRPr lang="en-US"/>
        </a:p>
      </dgm:t>
    </dgm:pt>
    <dgm:pt modelId="{F4523DAF-84EB-499C-A32D-D343255C4324}" type="sibTrans" cxnId="{B48169D1-A046-4F61-BE10-17459EF07198}">
      <dgm:prSet/>
      <dgm:spPr/>
      <dgm:t>
        <a:bodyPr/>
        <a:lstStyle/>
        <a:p>
          <a:endParaRPr lang="en-US"/>
        </a:p>
      </dgm:t>
    </dgm:pt>
    <dgm:pt modelId="{23BAF2EB-B6CE-4CE6-BA8C-74C66BAD92C9}">
      <dgm:prSet custT="1"/>
      <dgm:spPr/>
      <dgm:t>
        <a:bodyPr/>
        <a:lstStyle/>
        <a:p>
          <a:r>
            <a:rPr lang="en-US" sz="800" dirty="0" smtClean="0"/>
            <a:t>Specific skills: coding, languages, PM</a:t>
          </a:r>
          <a:endParaRPr lang="en-US" sz="800" dirty="0"/>
        </a:p>
      </dgm:t>
    </dgm:pt>
    <dgm:pt modelId="{D2F1AB33-AE79-434E-A3E8-D48DBDA3B6D7}" type="parTrans" cxnId="{11ED701D-BA17-4DED-B760-D1291FEBD2BB}">
      <dgm:prSet/>
      <dgm:spPr/>
      <dgm:t>
        <a:bodyPr/>
        <a:lstStyle/>
        <a:p>
          <a:endParaRPr lang="en-US"/>
        </a:p>
      </dgm:t>
    </dgm:pt>
    <dgm:pt modelId="{A39F44DE-23EC-471F-8DF8-B94BE24890CE}" type="sibTrans" cxnId="{11ED701D-BA17-4DED-B760-D1291FEBD2BB}">
      <dgm:prSet/>
      <dgm:spPr/>
      <dgm:t>
        <a:bodyPr/>
        <a:lstStyle/>
        <a:p>
          <a:endParaRPr lang="en-US"/>
        </a:p>
      </dgm:t>
    </dgm:pt>
    <dgm:pt modelId="{F1A910CC-1F14-438E-B578-FB0B88E4F31E}">
      <dgm:prSet custT="1"/>
      <dgm:spPr/>
      <dgm:t>
        <a:bodyPr/>
        <a:lstStyle/>
        <a:p>
          <a:r>
            <a:rPr lang="en-US" sz="800" dirty="0" smtClean="0"/>
            <a:t>Short-term (internship/break into X)</a:t>
          </a:r>
          <a:endParaRPr lang="en-US" sz="800" dirty="0"/>
        </a:p>
      </dgm:t>
    </dgm:pt>
    <dgm:pt modelId="{89D03877-F2B9-450C-BE96-3A4779770623}" type="parTrans" cxnId="{BE499461-B7EF-4A51-A8D4-98B2E6D2C63F}">
      <dgm:prSet/>
      <dgm:spPr/>
      <dgm:t>
        <a:bodyPr/>
        <a:lstStyle/>
        <a:p>
          <a:endParaRPr lang="en-US"/>
        </a:p>
      </dgm:t>
    </dgm:pt>
    <dgm:pt modelId="{BC759A5B-83F3-4AC9-B751-C665F4B378FD}" type="sibTrans" cxnId="{BE499461-B7EF-4A51-A8D4-98B2E6D2C63F}">
      <dgm:prSet/>
      <dgm:spPr/>
      <dgm:t>
        <a:bodyPr/>
        <a:lstStyle/>
        <a:p>
          <a:endParaRPr lang="en-US"/>
        </a:p>
      </dgm:t>
    </dgm:pt>
    <dgm:pt modelId="{8E1E7077-CCBF-4F2D-8AA4-EF9A317FE9E3}">
      <dgm:prSet custT="1"/>
      <dgm:spPr/>
      <dgm:t>
        <a:bodyPr/>
        <a:lstStyle/>
        <a:p>
          <a:r>
            <a:rPr lang="en-US" sz="800" dirty="0" smtClean="0"/>
            <a:t>Long-term (post MBA +2-3 years)</a:t>
          </a:r>
          <a:endParaRPr lang="en-US" sz="800" dirty="0"/>
        </a:p>
      </dgm:t>
    </dgm:pt>
    <dgm:pt modelId="{FC629AE7-690B-4411-8C4D-4988C3D7B6AF}" type="parTrans" cxnId="{9A8DEBE7-D224-4EF2-9456-675A40268396}">
      <dgm:prSet/>
      <dgm:spPr/>
      <dgm:t>
        <a:bodyPr/>
        <a:lstStyle/>
        <a:p>
          <a:endParaRPr lang="en-US"/>
        </a:p>
      </dgm:t>
    </dgm:pt>
    <dgm:pt modelId="{58DFF7FC-C631-47D3-9E80-776147DF763F}" type="sibTrans" cxnId="{9A8DEBE7-D224-4EF2-9456-675A40268396}">
      <dgm:prSet/>
      <dgm:spPr/>
      <dgm:t>
        <a:bodyPr/>
        <a:lstStyle/>
        <a:p>
          <a:endParaRPr lang="en-US"/>
        </a:p>
      </dgm:t>
    </dgm:pt>
    <dgm:pt modelId="{E21FB617-6F5B-4EB6-AD1F-F6EFDCE4DD78}">
      <dgm:prSet custT="1"/>
      <dgm:spPr/>
      <dgm:t>
        <a:bodyPr/>
        <a:lstStyle/>
        <a:p>
          <a:r>
            <a:rPr lang="en-US" sz="800" dirty="0" smtClean="0"/>
            <a:t>Location</a:t>
          </a:r>
          <a:endParaRPr lang="en-US" sz="800" dirty="0"/>
        </a:p>
      </dgm:t>
    </dgm:pt>
    <dgm:pt modelId="{CBE945D1-858B-4FA5-9B10-9A4E6467CC1B}" type="parTrans" cxnId="{F5D3F019-FB3F-4C8B-AAC3-DF26F7A2F885}">
      <dgm:prSet/>
      <dgm:spPr/>
      <dgm:t>
        <a:bodyPr/>
        <a:lstStyle/>
        <a:p>
          <a:endParaRPr lang="en-US"/>
        </a:p>
      </dgm:t>
    </dgm:pt>
    <dgm:pt modelId="{3C4D0EC0-01A5-41EC-ADC6-9F7238DC4AA2}" type="sibTrans" cxnId="{F5D3F019-FB3F-4C8B-AAC3-DF26F7A2F885}">
      <dgm:prSet/>
      <dgm:spPr/>
      <dgm:t>
        <a:bodyPr/>
        <a:lstStyle/>
        <a:p>
          <a:endParaRPr lang="en-US"/>
        </a:p>
      </dgm:t>
    </dgm:pt>
    <dgm:pt modelId="{3F5E4876-B80E-4A3E-93DA-6385FF445DA7}">
      <dgm:prSet custT="1"/>
      <dgm:spPr/>
      <dgm:t>
        <a:bodyPr/>
        <a:lstStyle/>
        <a:p>
          <a:r>
            <a:rPr lang="en-US" sz="800" dirty="0" smtClean="0"/>
            <a:t>Company type</a:t>
          </a:r>
          <a:endParaRPr lang="en-US" sz="800" dirty="0"/>
        </a:p>
      </dgm:t>
    </dgm:pt>
    <dgm:pt modelId="{D9A9E288-227E-478F-A5CE-1BB0D189DE1C}" type="parTrans" cxnId="{9DE263C2-ED23-4D20-BC4E-C9ECEE539820}">
      <dgm:prSet/>
      <dgm:spPr/>
      <dgm:t>
        <a:bodyPr/>
        <a:lstStyle/>
        <a:p>
          <a:endParaRPr lang="en-US"/>
        </a:p>
      </dgm:t>
    </dgm:pt>
    <dgm:pt modelId="{0C9A2078-149B-42FD-8A80-75C2B9FFF571}" type="sibTrans" cxnId="{9DE263C2-ED23-4D20-BC4E-C9ECEE539820}">
      <dgm:prSet/>
      <dgm:spPr/>
      <dgm:t>
        <a:bodyPr/>
        <a:lstStyle/>
        <a:p>
          <a:endParaRPr lang="en-US"/>
        </a:p>
      </dgm:t>
    </dgm:pt>
    <dgm:pt modelId="{FB6E5896-84F4-4FCF-8416-D96660BF4629}">
      <dgm:prSet/>
      <dgm:spPr/>
      <dgm:t>
        <a:bodyPr/>
        <a:lstStyle/>
        <a:p>
          <a:r>
            <a:rPr lang="en-US" dirty="0" smtClean="0"/>
            <a:t>Either 3-4 days of posting</a:t>
          </a:r>
          <a:endParaRPr lang="en-US" dirty="0"/>
        </a:p>
      </dgm:t>
    </dgm:pt>
    <dgm:pt modelId="{8615E290-C76C-40EF-9CB0-FB3E4B910909}" type="parTrans" cxnId="{DCC396D1-7C22-4115-BCD8-A6438076A6FF}">
      <dgm:prSet/>
      <dgm:spPr/>
      <dgm:t>
        <a:bodyPr/>
        <a:lstStyle/>
        <a:p>
          <a:endParaRPr lang="en-US"/>
        </a:p>
      </dgm:t>
    </dgm:pt>
    <dgm:pt modelId="{DD81305C-2535-49B2-A19A-0A26626BAEBC}" type="sibTrans" cxnId="{DCC396D1-7C22-4115-BCD8-A6438076A6FF}">
      <dgm:prSet/>
      <dgm:spPr/>
      <dgm:t>
        <a:bodyPr/>
        <a:lstStyle/>
        <a:p>
          <a:endParaRPr lang="en-US"/>
        </a:p>
      </dgm:t>
    </dgm:pt>
    <dgm:pt modelId="{84FF4FF5-4AE9-4877-800D-617D92AC7513}">
      <dgm:prSet/>
      <dgm:spPr/>
      <dgm:t>
        <a:bodyPr/>
        <a:lstStyle/>
        <a:p>
          <a:r>
            <a:rPr lang="en-US" dirty="0" smtClean="0"/>
            <a:t>OR apply first get referral 2nd</a:t>
          </a:r>
          <a:endParaRPr lang="en-US" dirty="0"/>
        </a:p>
      </dgm:t>
    </dgm:pt>
    <dgm:pt modelId="{C678D2E6-7D78-4B70-82C5-9386A6E7AD9A}" type="parTrans" cxnId="{9E38C1C1-EB83-4F4D-A4FF-0BD189DE455E}">
      <dgm:prSet/>
      <dgm:spPr/>
      <dgm:t>
        <a:bodyPr/>
        <a:lstStyle/>
        <a:p>
          <a:endParaRPr lang="en-US"/>
        </a:p>
      </dgm:t>
    </dgm:pt>
    <dgm:pt modelId="{A7BE885A-C4C9-46FF-B9F6-D29787CAF96A}" type="sibTrans" cxnId="{9E38C1C1-EB83-4F4D-A4FF-0BD189DE455E}">
      <dgm:prSet/>
      <dgm:spPr/>
      <dgm:t>
        <a:bodyPr/>
        <a:lstStyle/>
        <a:p>
          <a:endParaRPr lang="en-US"/>
        </a:p>
      </dgm:t>
    </dgm:pt>
    <dgm:pt modelId="{8E393DF5-73E2-4797-A25D-69D0EF4236A1}">
      <dgm:prSet custT="1"/>
      <dgm:spPr/>
      <dgm:t>
        <a:bodyPr/>
        <a:lstStyle/>
        <a:p>
          <a:r>
            <a:rPr lang="en-US" sz="800" dirty="0" smtClean="0"/>
            <a:t>Be first to apply</a:t>
          </a:r>
          <a:endParaRPr lang="en-US" sz="800" dirty="0"/>
        </a:p>
      </dgm:t>
    </dgm:pt>
    <dgm:pt modelId="{1C63D0CD-F814-42F9-8F9A-227587DE9F4B}" type="parTrans" cxnId="{2CAEF5F2-F561-479A-AAA7-A6B612FF6A46}">
      <dgm:prSet/>
      <dgm:spPr/>
      <dgm:t>
        <a:bodyPr/>
        <a:lstStyle/>
        <a:p>
          <a:endParaRPr lang="en-US"/>
        </a:p>
      </dgm:t>
    </dgm:pt>
    <dgm:pt modelId="{83DE3251-5E8B-4E51-9886-C927E4FBC0F7}" type="sibTrans" cxnId="{2CAEF5F2-F561-479A-AAA7-A6B612FF6A46}">
      <dgm:prSet/>
      <dgm:spPr/>
      <dgm:t>
        <a:bodyPr/>
        <a:lstStyle/>
        <a:p>
          <a:endParaRPr lang="en-US"/>
        </a:p>
      </dgm:t>
    </dgm:pt>
    <dgm:pt modelId="{E76D24F8-1B4D-4E58-A61C-04551D9FB928}">
      <dgm:prSet custT="1"/>
      <dgm:spPr/>
      <dgm:t>
        <a:bodyPr/>
        <a:lstStyle/>
        <a:p>
          <a:r>
            <a:rPr lang="en-US" sz="800" dirty="0" smtClean="0"/>
            <a:t>Preliminary scans of talent pool can happen before the due date</a:t>
          </a:r>
          <a:endParaRPr lang="en-US" sz="800" dirty="0"/>
        </a:p>
      </dgm:t>
    </dgm:pt>
    <dgm:pt modelId="{67134CC1-C198-49FF-B893-0259A56B30D9}" type="parTrans" cxnId="{796986E9-E7CC-4A2B-9E32-49C3CC32A60B}">
      <dgm:prSet/>
      <dgm:spPr/>
      <dgm:t>
        <a:bodyPr/>
        <a:lstStyle/>
        <a:p>
          <a:endParaRPr lang="en-US"/>
        </a:p>
      </dgm:t>
    </dgm:pt>
    <dgm:pt modelId="{6CEB8282-B5FF-405F-830C-AC73C54879F3}" type="sibTrans" cxnId="{796986E9-E7CC-4A2B-9E32-49C3CC32A60B}">
      <dgm:prSet/>
      <dgm:spPr/>
      <dgm:t>
        <a:bodyPr/>
        <a:lstStyle/>
        <a:p>
          <a:endParaRPr lang="en-US"/>
        </a:p>
      </dgm:t>
    </dgm:pt>
    <dgm:pt modelId="{41BE1BBD-720B-4F5D-B2B0-9B3344E4EB56}">
      <dgm:prSet phldrT="[Text]" custT="1"/>
      <dgm:spPr/>
      <dgm:t>
        <a:bodyPr/>
        <a:lstStyle/>
        <a:p>
          <a:r>
            <a:rPr lang="en-US" sz="800" dirty="0" smtClean="0"/>
            <a:t>CL’s: Discuss your interest in the company (culture, products, location)</a:t>
          </a:r>
          <a:endParaRPr lang="en-US" sz="800" dirty="0"/>
        </a:p>
      </dgm:t>
    </dgm:pt>
    <dgm:pt modelId="{94902E57-E399-40B0-971E-838B2FEF3CE0}" type="parTrans" cxnId="{6D471D05-0343-4831-83D3-A490B30BA619}">
      <dgm:prSet/>
      <dgm:spPr/>
      <dgm:t>
        <a:bodyPr/>
        <a:lstStyle/>
        <a:p>
          <a:endParaRPr lang="en-US"/>
        </a:p>
      </dgm:t>
    </dgm:pt>
    <dgm:pt modelId="{CEDF74A3-0468-4D91-87BF-30C4B4EC1916}" type="sibTrans" cxnId="{6D471D05-0343-4831-83D3-A490B30BA619}">
      <dgm:prSet/>
      <dgm:spPr/>
      <dgm:t>
        <a:bodyPr/>
        <a:lstStyle/>
        <a:p>
          <a:endParaRPr lang="en-US"/>
        </a:p>
      </dgm:t>
    </dgm:pt>
    <dgm:pt modelId="{6636BFF5-1CC0-4648-BA44-2473C5E46CB5}">
      <dgm:prSet phldrT="[Text]" custT="1"/>
      <dgm:spPr/>
      <dgm:t>
        <a:bodyPr/>
        <a:lstStyle/>
        <a:p>
          <a:r>
            <a:rPr lang="en-US" sz="800" dirty="0" smtClean="0"/>
            <a:t>Build a case both for the electronic and human scans</a:t>
          </a:r>
          <a:endParaRPr lang="en-US" sz="800" dirty="0"/>
        </a:p>
      </dgm:t>
    </dgm:pt>
    <dgm:pt modelId="{BB3D53B1-C182-4D23-987F-536CCB162CA0}" type="parTrans" cxnId="{EBB9AEE0-2209-40AF-B44F-ECD91A57FB39}">
      <dgm:prSet/>
      <dgm:spPr/>
      <dgm:t>
        <a:bodyPr/>
        <a:lstStyle/>
        <a:p>
          <a:endParaRPr lang="en-US"/>
        </a:p>
      </dgm:t>
    </dgm:pt>
    <dgm:pt modelId="{3530341A-E4AB-41CF-B4EE-23D0EF4C6554}" type="sibTrans" cxnId="{EBB9AEE0-2209-40AF-B44F-ECD91A57FB39}">
      <dgm:prSet/>
      <dgm:spPr/>
      <dgm:t>
        <a:bodyPr/>
        <a:lstStyle/>
        <a:p>
          <a:endParaRPr lang="en-US"/>
        </a:p>
      </dgm:t>
    </dgm:pt>
    <dgm:pt modelId="{CD0F3728-7E8E-4628-B9D5-1171480E097A}">
      <dgm:prSet phldrT="[Text]" custT="1"/>
      <dgm:spPr/>
      <dgm:t>
        <a:bodyPr/>
        <a:lstStyle/>
        <a:p>
          <a:r>
            <a:rPr lang="en-US" sz="800" dirty="0" smtClean="0"/>
            <a:t>LinkedIn</a:t>
          </a:r>
          <a:endParaRPr lang="en-US" sz="800" dirty="0"/>
        </a:p>
      </dgm:t>
    </dgm:pt>
    <dgm:pt modelId="{4D631C55-918C-49E0-9852-D232B9931037}" type="parTrans" cxnId="{B8B19828-29B0-41C8-B19F-55B96448D5D7}">
      <dgm:prSet/>
      <dgm:spPr/>
      <dgm:t>
        <a:bodyPr/>
        <a:lstStyle/>
        <a:p>
          <a:endParaRPr lang="en-US"/>
        </a:p>
      </dgm:t>
    </dgm:pt>
    <dgm:pt modelId="{9BB12A20-2304-4300-B5E5-A51D7FE57ED1}" type="sibTrans" cxnId="{B8B19828-29B0-41C8-B19F-55B96448D5D7}">
      <dgm:prSet/>
      <dgm:spPr/>
      <dgm:t>
        <a:bodyPr/>
        <a:lstStyle/>
        <a:p>
          <a:endParaRPr lang="en-US"/>
        </a:p>
      </dgm:t>
    </dgm:pt>
    <dgm:pt modelId="{8344F4D6-AD09-4CE8-BF56-C8A3B6986F27}">
      <dgm:prSet phldrT="[Text]"/>
      <dgm:spPr/>
      <dgm:t>
        <a:bodyPr/>
        <a:lstStyle/>
        <a:p>
          <a:endParaRPr lang="en-US" sz="400" dirty="0"/>
        </a:p>
      </dgm:t>
    </dgm:pt>
    <dgm:pt modelId="{891B3CEC-B759-4792-A8C3-EEA64C5B1A15}" type="parTrans" cxnId="{C49812F5-5E7B-4526-AB2A-CEF9CFB58EC9}">
      <dgm:prSet/>
      <dgm:spPr/>
      <dgm:t>
        <a:bodyPr/>
        <a:lstStyle/>
        <a:p>
          <a:endParaRPr lang="en-US"/>
        </a:p>
      </dgm:t>
    </dgm:pt>
    <dgm:pt modelId="{86193355-87C8-4A97-88F2-4775C95172CD}" type="sibTrans" cxnId="{C49812F5-5E7B-4526-AB2A-CEF9CFB58EC9}">
      <dgm:prSet/>
      <dgm:spPr/>
      <dgm:t>
        <a:bodyPr/>
        <a:lstStyle/>
        <a:p>
          <a:endParaRPr lang="en-US"/>
        </a:p>
      </dgm:t>
    </dgm:pt>
    <dgm:pt modelId="{0E5C7A21-98FC-4DD7-8888-56A6D3AF6660}">
      <dgm:prSet phldrT="[Text]" custT="1"/>
      <dgm:spPr/>
      <dgm:t>
        <a:bodyPr/>
        <a:lstStyle/>
        <a:p>
          <a:r>
            <a:rPr lang="en-US" sz="800" dirty="0" smtClean="0"/>
            <a:t>Resume: strong skills focus</a:t>
          </a:r>
          <a:endParaRPr lang="en-US" sz="800" dirty="0"/>
        </a:p>
      </dgm:t>
    </dgm:pt>
    <dgm:pt modelId="{6E54607A-C787-4C5C-AF80-A0147715A273}" type="parTrans" cxnId="{40A52E42-63DF-483A-B049-7F41BBAD83F5}">
      <dgm:prSet/>
      <dgm:spPr/>
      <dgm:t>
        <a:bodyPr/>
        <a:lstStyle/>
        <a:p>
          <a:endParaRPr lang="en-US"/>
        </a:p>
      </dgm:t>
    </dgm:pt>
    <dgm:pt modelId="{8C832B3D-8B0D-45CF-85F9-4D2496E36782}" type="sibTrans" cxnId="{40A52E42-63DF-483A-B049-7F41BBAD83F5}">
      <dgm:prSet/>
      <dgm:spPr/>
      <dgm:t>
        <a:bodyPr/>
        <a:lstStyle/>
        <a:p>
          <a:endParaRPr lang="en-US"/>
        </a:p>
      </dgm:t>
    </dgm:pt>
    <dgm:pt modelId="{8237AB94-6C94-4E64-B4D7-8D43DA7FC90D}">
      <dgm:prSet custT="1"/>
      <dgm:spPr/>
      <dgm:t>
        <a:bodyPr/>
        <a:lstStyle/>
        <a:p>
          <a:r>
            <a:rPr lang="en-US" sz="800" dirty="0" smtClean="0"/>
            <a:t>Make sure your profile is tech friendly</a:t>
          </a:r>
          <a:endParaRPr lang="en-US" sz="800" dirty="0"/>
        </a:p>
      </dgm:t>
    </dgm:pt>
    <dgm:pt modelId="{6805262D-3C94-453B-BDFA-C2264997B2A7}" type="parTrans" cxnId="{C036B633-A305-44AA-8E0C-999F532E0F77}">
      <dgm:prSet/>
      <dgm:spPr/>
      <dgm:t>
        <a:bodyPr/>
        <a:lstStyle/>
        <a:p>
          <a:endParaRPr lang="en-US"/>
        </a:p>
      </dgm:t>
    </dgm:pt>
    <dgm:pt modelId="{7B44E34E-46E4-4034-AC20-126C455496DB}" type="sibTrans" cxnId="{C036B633-A305-44AA-8E0C-999F532E0F77}">
      <dgm:prSet/>
      <dgm:spPr/>
      <dgm:t>
        <a:bodyPr/>
        <a:lstStyle/>
        <a:p>
          <a:endParaRPr lang="en-US"/>
        </a:p>
      </dgm:t>
    </dgm:pt>
    <dgm:pt modelId="{21AA06F9-BE1D-4B55-8440-6ACB1EF6A4E8}">
      <dgm:prSet custT="1"/>
      <dgm:spPr/>
      <dgm:t>
        <a:bodyPr/>
        <a:lstStyle/>
        <a:p>
          <a:r>
            <a:rPr lang="en-US" sz="800" dirty="0" smtClean="0"/>
            <a:t>Tech is likely to look at your LinkedIn</a:t>
          </a:r>
          <a:endParaRPr lang="en-US" sz="800" dirty="0"/>
        </a:p>
      </dgm:t>
    </dgm:pt>
    <dgm:pt modelId="{71E914B3-4D19-4725-B6BF-81D667C49545}" type="parTrans" cxnId="{D257BA86-ADD9-4745-918D-33E8B51F3562}">
      <dgm:prSet/>
      <dgm:spPr/>
      <dgm:t>
        <a:bodyPr/>
        <a:lstStyle/>
        <a:p>
          <a:endParaRPr lang="en-US"/>
        </a:p>
      </dgm:t>
    </dgm:pt>
    <dgm:pt modelId="{81C89EA4-6B72-4BD6-BF45-0C5BC5990A41}" type="sibTrans" cxnId="{D257BA86-ADD9-4745-918D-33E8B51F3562}">
      <dgm:prSet/>
      <dgm:spPr/>
      <dgm:t>
        <a:bodyPr/>
        <a:lstStyle/>
        <a:p>
          <a:endParaRPr lang="en-US"/>
        </a:p>
      </dgm:t>
    </dgm:pt>
    <dgm:pt modelId="{147C5D21-848C-4719-BDFE-B30D48B9682B}">
      <dgm:prSet custT="1"/>
      <dgm:spPr/>
      <dgm:t>
        <a:bodyPr/>
        <a:lstStyle/>
        <a:p>
          <a:r>
            <a:rPr lang="en-US" sz="800" dirty="0" smtClean="0"/>
            <a:t>Profile pic can be creative</a:t>
          </a:r>
          <a:endParaRPr lang="en-US" sz="800" dirty="0"/>
        </a:p>
      </dgm:t>
    </dgm:pt>
    <dgm:pt modelId="{AA849CA4-F0FA-4B86-96DF-749297395091}" type="parTrans" cxnId="{DD9B99D8-A333-4D60-BFDD-48E9D75FD92E}">
      <dgm:prSet/>
      <dgm:spPr/>
      <dgm:t>
        <a:bodyPr/>
        <a:lstStyle/>
        <a:p>
          <a:endParaRPr lang="en-US"/>
        </a:p>
      </dgm:t>
    </dgm:pt>
    <dgm:pt modelId="{2533E767-494B-4CCC-939B-D274E4CC2A36}" type="sibTrans" cxnId="{DD9B99D8-A333-4D60-BFDD-48E9D75FD92E}">
      <dgm:prSet/>
      <dgm:spPr/>
      <dgm:t>
        <a:bodyPr/>
        <a:lstStyle/>
        <a:p>
          <a:endParaRPr lang="en-US"/>
        </a:p>
      </dgm:t>
    </dgm:pt>
    <dgm:pt modelId="{ECE5ED60-4167-4777-803C-716A88683C76}">
      <dgm:prSet custT="1"/>
      <dgm:spPr/>
      <dgm:t>
        <a:bodyPr/>
        <a:lstStyle/>
        <a:p>
          <a:r>
            <a:rPr lang="en-US" sz="800" dirty="0" smtClean="0"/>
            <a:t>Highlight areas of interest in your headline/summary</a:t>
          </a:r>
          <a:endParaRPr lang="en-US" sz="800" dirty="0"/>
        </a:p>
      </dgm:t>
    </dgm:pt>
    <dgm:pt modelId="{03F44D56-1B6A-4AD0-A6E2-D0FE75835CE4}" type="parTrans" cxnId="{44C9E766-BA65-4FEB-B270-E4F0C96F31B1}">
      <dgm:prSet/>
      <dgm:spPr/>
      <dgm:t>
        <a:bodyPr/>
        <a:lstStyle/>
        <a:p>
          <a:endParaRPr lang="en-US"/>
        </a:p>
      </dgm:t>
    </dgm:pt>
    <dgm:pt modelId="{CB219761-EE95-465A-B60B-9D675EE49FB4}" type="sibTrans" cxnId="{44C9E766-BA65-4FEB-B270-E4F0C96F31B1}">
      <dgm:prSet/>
      <dgm:spPr/>
      <dgm:t>
        <a:bodyPr/>
        <a:lstStyle/>
        <a:p>
          <a:endParaRPr lang="en-US"/>
        </a:p>
      </dgm:t>
    </dgm:pt>
    <dgm:pt modelId="{5F0B1621-C7BD-4F4E-A4C0-63C40475CF92}">
      <dgm:prSet custT="1"/>
      <dgm:spPr/>
      <dgm:t>
        <a:bodyPr/>
        <a:lstStyle/>
        <a:p>
          <a:r>
            <a:rPr lang="en-US" sz="800" dirty="0" smtClean="0"/>
            <a:t>Follow key companies, influencers</a:t>
          </a:r>
          <a:endParaRPr lang="en-US" sz="800" dirty="0"/>
        </a:p>
      </dgm:t>
    </dgm:pt>
    <dgm:pt modelId="{1BC8262C-8C8C-4010-AD9E-0DE623B097C8}" type="parTrans" cxnId="{258839CD-9F6B-46DC-8FC0-5C0498E349F6}">
      <dgm:prSet/>
      <dgm:spPr/>
      <dgm:t>
        <a:bodyPr/>
        <a:lstStyle/>
        <a:p>
          <a:endParaRPr lang="en-US"/>
        </a:p>
      </dgm:t>
    </dgm:pt>
    <dgm:pt modelId="{FBBA48F4-09DA-4512-BF7B-FFDCC56C3CE0}" type="sibTrans" cxnId="{258839CD-9F6B-46DC-8FC0-5C0498E349F6}">
      <dgm:prSet/>
      <dgm:spPr/>
      <dgm:t>
        <a:bodyPr/>
        <a:lstStyle/>
        <a:p>
          <a:endParaRPr lang="en-US"/>
        </a:p>
      </dgm:t>
    </dgm:pt>
    <dgm:pt modelId="{0C015933-92EE-42DB-ABDB-1100ED730D06}">
      <dgm:prSet custT="1"/>
      <dgm:spPr/>
      <dgm:t>
        <a:bodyPr/>
        <a:lstStyle/>
        <a:p>
          <a:r>
            <a:rPr lang="en-US" sz="800" dirty="0" smtClean="0"/>
            <a:t>Join groups – great way to message for free</a:t>
          </a:r>
          <a:endParaRPr lang="en-US" sz="800" dirty="0"/>
        </a:p>
      </dgm:t>
    </dgm:pt>
    <dgm:pt modelId="{2D372767-A40E-4239-AAC2-3B1AD2645C1C}" type="parTrans" cxnId="{B1C5B376-BDC9-415A-A270-ED5DA00A9AD0}">
      <dgm:prSet/>
      <dgm:spPr/>
      <dgm:t>
        <a:bodyPr/>
        <a:lstStyle/>
        <a:p>
          <a:endParaRPr lang="en-US"/>
        </a:p>
      </dgm:t>
    </dgm:pt>
    <dgm:pt modelId="{3A4E2426-61DC-4918-939A-B566F797D51F}" type="sibTrans" cxnId="{B1C5B376-BDC9-415A-A270-ED5DA00A9AD0}">
      <dgm:prSet/>
      <dgm:spPr/>
      <dgm:t>
        <a:bodyPr/>
        <a:lstStyle/>
        <a:p>
          <a:endParaRPr lang="en-US"/>
        </a:p>
      </dgm:t>
    </dgm:pt>
    <dgm:pt modelId="{DB6055E3-C163-49F5-BE94-B3F06B3C3CEA}">
      <dgm:prSet custT="1"/>
      <dgm:spPr/>
      <dgm:t>
        <a:bodyPr/>
        <a:lstStyle/>
        <a:p>
          <a:r>
            <a:rPr lang="en-US" sz="800" dirty="0" smtClean="0"/>
            <a:t>Company location</a:t>
          </a:r>
          <a:endParaRPr lang="en-US" sz="800" dirty="0"/>
        </a:p>
      </dgm:t>
    </dgm:pt>
    <dgm:pt modelId="{0464F2DA-C5DD-49DA-A10C-E64358FF6ADB}" type="parTrans" cxnId="{E7998C5F-7A1C-47E5-BE29-D1D2E2FDA5B5}">
      <dgm:prSet/>
      <dgm:spPr/>
      <dgm:t>
        <a:bodyPr/>
        <a:lstStyle/>
        <a:p>
          <a:endParaRPr lang="en-US"/>
        </a:p>
      </dgm:t>
    </dgm:pt>
    <dgm:pt modelId="{12213E74-BA42-4AE0-AE32-D993B84173C6}" type="sibTrans" cxnId="{E7998C5F-7A1C-47E5-BE29-D1D2E2FDA5B5}">
      <dgm:prSet/>
      <dgm:spPr/>
      <dgm:t>
        <a:bodyPr/>
        <a:lstStyle/>
        <a:p>
          <a:endParaRPr lang="en-US"/>
        </a:p>
      </dgm:t>
    </dgm:pt>
    <dgm:pt modelId="{C65E7D77-E886-48A3-90F8-1629D5CFBAE6}">
      <dgm:prSet custT="1"/>
      <dgm:spPr/>
      <dgm:t>
        <a:bodyPr/>
        <a:lstStyle/>
        <a:p>
          <a:r>
            <a:rPr lang="en-US" sz="800" dirty="0" smtClean="0"/>
            <a:t>Company size</a:t>
          </a:r>
          <a:endParaRPr lang="en-US" sz="800" dirty="0"/>
        </a:p>
      </dgm:t>
    </dgm:pt>
    <dgm:pt modelId="{0D386E84-82EB-4D70-AC03-60AF753DADC2}" type="parTrans" cxnId="{9F44BDB5-711C-4C9D-A84E-CFF5EB07D2B1}">
      <dgm:prSet/>
      <dgm:spPr/>
      <dgm:t>
        <a:bodyPr/>
        <a:lstStyle/>
        <a:p>
          <a:endParaRPr lang="en-US"/>
        </a:p>
      </dgm:t>
    </dgm:pt>
    <dgm:pt modelId="{2AB24429-DAF5-4672-9E54-1CA875543C4C}" type="sibTrans" cxnId="{9F44BDB5-711C-4C9D-A84E-CFF5EB07D2B1}">
      <dgm:prSet/>
      <dgm:spPr/>
      <dgm:t>
        <a:bodyPr/>
        <a:lstStyle/>
        <a:p>
          <a:endParaRPr lang="en-US"/>
        </a:p>
      </dgm:t>
    </dgm:pt>
    <dgm:pt modelId="{C70D3C50-108B-4FFC-A6DE-FB671C333243}">
      <dgm:prSet custT="1"/>
      <dgm:spPr/>
      <dgm:t>
        <a:bodyPr/>
        <a:lstStyle/>
        <a:p>
          <a:r>
            <a:rPr lang="en-US" sz="800" dirty="0" smtClean="0"/>
            <a:t>Type of role</a:t>
          </a:r>
          <a:endParaRPr lang="en-US" sz="800" dirty="0"/>
        </a:p>
      </dgm:t>
    </dgm:pt>
    <dgm:pt modelId="{4A55A4CB-EBCE-4FAE-9DAA-74C8C55EE7E6}" type="parTrans" cxnId="{0B875DB7-6957-46BF-A60D-A47E5FC5B892}">
      <dgm:prSet/>
      <dgm:spPr/>
      <dgm:t>
        <a:bodyPr/>
        <a:lstStyle/>
        <a:p>
          <a:endParaRPr lang="en-US"/>
        </a:p>
      </dgm:t>
    </dgm:pt>
    <dgm:pt modelId="{85F126F1-444F-4543-B3D7-DB7C9AAD2763}" type="sibTrans" cxnId="{0B875DB7-6957-46BF-A60D-A47E5FC5B892}">
      <dgm:prSet/>
      <dgm:spPr/>
      <dgm:t>
        <a:bodyPr/>
        <a:lstStyle/>
        <a:p>
          <a:endParaRPr lang="en-US"/>
        </a:p>
      </dgm:t>
    </dgm:pt>
    <dgm:pt modelId="{130A129F-6AC8-4A1D-BE8A-14F49F7E9BC2}">
      <dgm:prSet custT="1"/>
      <dgm:spPr/>
      <dgm:t>
        <a:bodyPr/>
        <a:lstStyle/>
        <a:p>
          <a:r>
            <a:rPr lang="en-US" sz="800" dirty="0" smtClean="0"/>
            <a:t>Company culture</a:t>
          </a:r>
          <a:endParaRPr lang="en-US" sz="800" dirty="0"/>
        </a:p>
      </dgm:t>
    </dgm:pt>
    <dgm:pt modelId="{2CF6C59F-D1EB-4FFD-8759-D2A54BCEA853}" type="parTrans" cxnId="{FDB7D196-2FC4-41B3-A612-73BE42F655E7}">
      <dgm:prSet/>
      <dgm:spPr/>
      <dgm:t>
        <a:bodyPr/>
        <a:lstStyle/>
        <a:p>
          <a:endParaRPr lang="en-US"/>
        </a:p>
      </dgm:t>
    </dgm:pt>
    <dgm:pt modelId="{32BA7CC0-667C-4CB8-BE0A-53BFA5601E2C}" type="sibTrans" cxnId="{FDB7D196-2FC4-41B3-A612-73BE42F655E7}">
      <dgm:prSet/>
      <dgm:spPr/>
      <dgm:t>
        <a:bodyPr/>
        <a:lstStyle/>
        <a:p>
          <a:endParaRPr lang="en-US"/>
        </a:p>
      </dgm:t>
    </dgm:pt>
    <dgm:pt modelId="{A019567C-269C-4DBD-94E5-CF90DBB5236A}">
      <dgm:prSet custT="1"/>
      <dgm:spPr/>
      <dgm:t>
        <a:bodyPr/>
        <a:lstStyle/>
        <a:p>
          <a:r>
            <a:rPr lang="en-US" sz="800" dirty="0" smtClean="0"/>
            <a:t>Networking tips</a:t>
          </a:r>
          <a:endParaRPr lang="en-US" sz="800" dirty="0"/>
        </a:p>
      </dgm:t>
    </dgm:pt>
    <dgm:pt modelId="{CF85D16D-2169-4001-8E3F-9CC3A7DE5E49}" type="parTrans" cxnId="{09F35471-B269-4487-A58D-03780E5BE9B9}">
      <dgm:prSet/>
      <dgm:spPr/>
      <dgm:t>
        <a:bodyPr/>
        <a:lstStyle/>
        <a:p>
          <a:endParaRPr lang="en-US"/>
        </a:p>
      </dgm:t>
    </dgm:pt>
    <dgm:pt modelId="{5EBBCA0F-9446-4329-AA52-9EEE33BA1AAC}" type="sibTrans" cxnId="{09F35471-B269-4487-A58D-03780E5BE9B9}">
      <dgm:prSet/>
      <dgm:spPr/>
      <dgm:t>
        <a:bodyPr/>
        <a:lstStyle/>
        <a:p>
          <a:endParaRPr lang="en-US"/>
        </a:p>
      </dgm:t>
    </dgm:pt>
    <dgm:pt modelId="{FB67D879-CC1C-4FF8-AF50-6A6CD7233251}">
      <dgm:prSet custT="1"/>
      <dgm:spPr/>
      <dgm:t>
        <a:bodyPr/>
        <a:lstStyle/>
        <a:p>
          <a:r>
            <a:rPr lang="en-US" sz="800" dirty="0" smtClean="0"/>
            <a:t>Very specific ask in outreach</a:t>
          </a:r>
          <a:endParaRPr lang="en-US" sz="800" dirty="0"/>
        </a:p>
      </dgm:t>
    </dgm:pt>
    <dgm:pt modelId="{A325A62B-C194-406D-94DE-00552035290E}" type="parTrans" cxnId="{567D00C4-38E1-4D43-9860-905D3512FDD1}">
      <dgm:prSet/>
      <dgm:spPr/>
      <dgm:t>
        <a:bodyPr/>
        <a:lstStyle/>
        <a:p>
          <a:endParaRPr lang="en-US"/>
        </a:p>
      </dgm:t>
    </dgm:pt>
    <dgm:pt modelId="{54BA4A8C-72C3-474A-9319-7F86A1658E3E}" type="sibTrans" cxnId="{567D00C4-38E1-4D43-9860-905D3512FDD1}">
      <dgm:prSet/>
      <dgm:spPr/>
      <dgm:t>
        <a:bodyPr/>
        <a:lstStyle/>
        <a:p>
          <a:endParaRPr lang="en-US"/>
        </a:p>
      </dgm:t>
    </dgm:pt>
    <dgm:pt modelId="{65FA8588-3F7D-4FBE-A9AF-1AD91197E71E}">
      <dgm:prSet custT="1"/>
      <dgm:spPr/>
      <dgm:t>
        <a:bodyPr/>
        <a:lstStyle/>
        <a:p>
          <a:r>
            <a:rPr lang="en-US" sz="800" dirty="0" smtClean="0"/>
            <a:t>Be ready to talk in detail about company, position, &amp; products</a:t>
          </a:r>
          <a:endParaRPr lang="en-US" sz="800" dirty="0"/>
        </a:p>
      </dgm:t>
    </dgm:pt>
    <dgm:pt modelId="{790CB00A-D686-4758-A3F0-41ACC557DFFE}" type="parTrans" cxnId="{1EDB2885-E9A4-4D7C-BCA4-88AAA523EC6B}">
      <dgm:prSet/>
      <dgm:spPr/>
      <dgm:t>
        <a:bodyPr/>
        <a:lstStyle/>
        <a:p>
          <a:endParaRPr lang="en-US"/>
        </a:p>
      </dgm:t>
    </dgm:pt>
    <dgm:pt modelId="{F1AC06BF-F255-4E03-A74E-0BCEAD935BE3}" type="sibTrans" cxnId="{1EDB2885-E9A4-4D7C-BCA4-88AAA523EC6B}">
      <dgm:prSet/>
      <dgm:spPr/>
      <dgm:t>
        <a:bodyPr/>
        <a:lstStyle/>
        <a:p>
          <a:endParaRPr lang="en-US"/>
        </a:p>
      </dgm:t>
    </dgm:pt>
    <dgm:pt modelId="{741896E3-FD44-4F89-9F8C-1E9B055BAD6E}">
      <dgm:prSet phldrT="[Text]" custT="1"/>
      <dgm:spPr/>
      <dgm:t>
        <a:bodyPr/>
        <a:lstStyle/>
        <a:p>
          <a:r>
            <a:rPr lang="en-US" sz="800" dirty="0" smtClean="0"/>
            <a:t>Add tech friendly key words – compare JD to your resume and CL</a:t>
          </a:r>
          <a:endParaRPr lang="en-US" sz="800" dirty="0"/>
        </a:p>
      </dgm:t>
    </dgm:pt>
    <dgm:pt modelId="{57C42586-C2D6-40C9-ADEA-8C0EF6EA61CF}" type="parTrans" cxnId="{AAEB1141-13EC-4B71-BEEA-0CD97BD02832}">
      <dgm:prSet/>
      <dgm:spPr/>
      <dgm:t>
        <a:bodyPr/>
        <a:lstStyle/>
        <a:p>
          <a:endParaRPr lang="en-US"/>
        </a:p>
      </dgm:t>
    </dgm:pt>
    <dgm:pt modelId="{A766838E-AB6D-45F6-A8BD-0181E0CC783A}" type="sibTrans" cxnId="{AAEB1141-13EC-4B71-BEEA-0CD97BD02832}">
      <dgm:prSet/>
      <dgm:spPr/>
      <dgm:t>
        <a:bodyPr/>
        <a:lstStyle/>
        <a:p>
          <a:endParaRPr lang="en-US"/>
        </a:p>
      </dgm:t>
    </dgm:pt>
    <dgm:pt modelId="{BAC4D530-B623-42A0-9907-44D31EBB9D6C}">
      <dgm:prSet phldrT="[Text]" custT="1"/>
      <dgm:spPr/>
      <dgm:t>
        <a:bodyPr/>
        <a:lstStyle/>
        <a:p>
          <a:r>
            <a:rPr lang="en-US" sz="800" dirty="0" smtClean="0"/>
            <a:t>Add relevant experiences, even if not professional: side projects, blogs, start-ups, class projects, etc. </a:t>
          </a:r>
          <a:endParaRPr lang="en-US" sz="800" dirty="0"/>
        </a:p>
      </dgm:t>
    </dgm:pt>
    <dgm:pt modelId="{7BA626B9-E06D-4719-9733-081AB8A7056A}" type="parTrans" cxnId="{EB93B032-B7DF-4B11-9918-8C1BB5394692}">
      <dgm:prSet/>
      <dgm:spPr/>
      <dgm:t>
        <a:bodyPr/>
        <a:lstStyle/>
        <a:p>
          <a:endParaRPr lang="en-US"/>
        </a:p>
      </dgm:t>
    </dgm:pt>
    <dgm:pt modelId="{98C2464F-B692-4254-A1A8-E5FA8B2C8E0A}" type="sibTrans" cxnId="{EB93B032-B7DF-4B11-9918-8C1BB5394692}">
      <dgm:prSet/>
      <dgm:spPr/>
      <dgm:t>
        <a:bodyPr/>
        <a:lstStyle/>
        <a:p>
          <a:endParaRPr lang="en-US"/>
        </a:p>
      </dgm:t>
    </dgm:pt>
    <dgm:pt modelId="{8997BAEA-37A2-4680-86F3-A33D985DB4B7}">
      <dgm:prSet custT="1"/>
      <dgm:spPr/>
      <dgm:t>
        <a:bodyPr/>
        <a:lstStyle/>
        <a:p>
          <a:r>
            <a:rPr lang="en-US" sz="800" dirty="0" smtClean="0"/>
            <a:t>Link to blogs, posts, projects</a:t>
          </a:r>
          <a:endParaRPr lang="en-US" sz="800" dirty="0"/>
        </a:p>
      </dgm:t>
    </dgm:pt>
    <dgm:pt modelId="{C382DE2F-02A9-4A7A-816C-C7873C524F73}" type="parTrans" cxnId="{5A5A0BFA-2D67-4427-A5E1-B53593E5FFF9}">
      <dgm:prSet/>
      <dgm:spPr/>
      <dgm:t>
        <a:bodyPr/>
        <a:lstStyle/>
        <a:p>
          <a:endParaRPr lang="en-US"/>
        </a:p>
      </dgm:t>
    </dgm:pt>
    <dgm:pt modelId="{1DD49687-EA53-466B-90C0-01BE1EBBF642}" type="sibTrans" cxnId="{5A5A0BFA-2D67-4427-A5E1-B53593E5FFF9}">
      <dgm:prSet/>
      <dgm:spPr/>
      <dgm:t>
        <a:bodyPr/>
        <a:lstStyle/>
        <a:p>
          <a:endParaRPr lang="en-US"/>
        </a:p>
      </dgm:t>
    </dgm:pt>
    <dgm:pt modelId="{BF651FC9-D90E-4704-86C4-97B88651B96E}">
      <dgm:prSet custT="1"/>
      <dgm:spPr/>
      <dgm:t>
        <a:bodyPr/>
        <a:lstStyle/>
        <a:p>
          <a:r>
            <a:rPr lang="en-US" sz="800" dirty="0" smtClean="0"/>
            <a:t>You need to feel like someone who can hit the ground running, not someone who needs time to ramp</a:t>
          </a:r>
          <a:endParaRPr lang="en-US" sz="800" dirty="0"/>
        </a:p>
      </dgm:t>
    </dgm:pt>
    <dgm:pt modelId="{F2C03ECB-E42A-4FD8-BA0D-4BC925FED9BB}" type="parTrans" cxnId="{E2CDFD32-636B-4227-9763-325E55AB9E85}">
      <dgm:prSet/>
      <dgm:spPr/>
      <dgm:t>
        <a:bodyPr/>
        <a:lstStyle/>
        <a:p>
          <a:endParaRPr lang="en-US"/>
        </a:p>
      </dgm:t>
    </dgm:pt>
    <dgm:pt modelId="{310C661F-54D9-494A-8E73-6E23370CEE2E}" type="sibTrans" cxnId="{E2CDFD32-636B-4227-9763-325E55AB9E85}">
      <dgm:prSet/>
      <dgm:spPr/>
      <dgm:t>
        <a:bodyPr/>
        <a:lstStyle/>
        <a:p>
          <a:endParaRPr lang="en-US"/>
        </a:p>
      </dgm:t>
    </dgm:pt>
    <dgm:pt modelId="{28F964F7-763B-4639-B82A-6C464015D883}">
      <dgm:prSet custT="1"/>
      <dgm:spPr/>
      <dgm:t>
        <a:bodyPr/>
        <a:lstStyle/>
        <a:p>
          <a:r>
            <a:rPr lang="en-US" sz="800" dirty="0" smtClean="0"/>
            <a:t>Specific experiences: cross-company collaboration, moving the needle forward, new launch of anything, high stakes or high pressure environments</a:t>
          </a:r>
          <a:endParaRPr lang="en-US" sz="800" dirty="0"/>
        </a:p>
      </dgm:t>
    </dgm:pt>
    <dgm:pt modelId="{F53F57EE-A8DF-429F-8323-4523DC85E124}" type="parTrans" cxnId="{9F7848FF-DDCB-4146-B546-B1C8B70E05A6}">
      <dgm:prSet/>
      <dgm:spPr/>
      <dgm:t>
        <a:bodyPr/>
        <a:lstStyle/>
        <a:p>
          <a:endParaRPr lang="en-US"/>
        </a:p>
      </dgm:t>
    </dgm:pt>
    <dgm:pt modelId="{ECDB8C74-2448-4C5A-85D2-1AC95DC06081}" type="sibTrans" cxnId="{9F7848FF-DDCB-4146-B546-B1C8B70E05A6}">
      <dgm:prSet/>
      <dgm:spPr/>
      <dgm:t>
        <a:bodyPr/>
        <a:lstStyle/>
        <a:p>
          <a:endParaRPr lang="en-US"/>
        </a:p>
      </dgm:t>
    </dgm:pt>
    <dgm:pt modelId="{7CB148E9-DC2A-4027-A414-EB201B3399A8}" type="pres">
      <dgm:prSet presAssocID="{ECCCD2FF-AFFE-48BA-BC00-7457BCD0BC5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29A321-D9E3-4581-A192-FF54CB98852C}" type="pres">
      <dgm:prSet presAssocID="{B2C3BFF2-662A-4881-A52F-6FA11ECE1E82}" presName="compNode" presStyleCnt="0"/>
      <dgm:spPr/>
    </dgm:pt>
    <dgm:pt modelId="{38131CE3-142D-45A6-97B5-4B3FA2175320}" type="pres">
      <dgm:prSet presAssocID="{B2C3BFF2-662A-4881-A52F-6FA11ECE1E82}" presName="aNode" presStyleLbl="bgShp" presStyleIdx="0" presStyleCnt="3" custScaleX="83937" custLinFactNeighborX="-38" custLinFactNeighborY="-1841"/>
      <dgm:spPr/>
      <dgm:t>
        <a:bodyPr/>
        <a:lstStyle/>
        <a:p>
          <a:endParaRPr lang="en-US"/>
        </a:p>
      </dgm:t>
    </dgm:pt>
    <dgm:pt modelId="{1C2B17B8-9C6D-451A-B7B1-34D37FE21456}" type="pres">
      <dgm:prSet presAssocID="{B2C3BFF2-662A-4881-A52F-6FA11ECE1E82}" presName="textNode" presStyleLbl="bgShp" presStyleIdx="0" presStyleCnt="3"/>
      <dgm:spPr/>
      <dgm:t>
        <a:bodyPr/>
        <a:lstStyle/>
        <a:p>
          <a:endParaRPr lang="en-US"/>
        </a:p>
      </dgm:t>
    </dgm:pt>
    <dgm:pt modelId="{C95A6F05-88F3-49B2-A3AB-F12B3EF1F1A1}" type="pres">
      <dgm:prSet presAssocID="{B2C3BFF2-662A-4881-A52F-6FA11ECE1E82}" presName="compChildNode" presStyleCnt="0"/>
      <dgm:spPr/>
    </dgm:pt>
    <dgm:pt modelId="{A324DE78-FB7D-4A1B-8837-BA4B09AACF02}" type="pres">
      <dgm:prSet presAssocID="{B2C3BFF2-662A-4881-A52F-6FA11ECE1E82}" presName="theInnerList" presStyleCnt="0"/>
      <dgm:spPr/>
    </dgm:pt>
    <dgm:pt modelId="{07EFA5ED-F15D-44FD-98FF-3FAC0F4FEBE6}" type="pres">
      <dgm:prSet presAssocID="{1E6AE6CC-0473-4741-9A1A-6D70E45C9E80}" presName="childNode" presStyleLbl="node1" presStyleIdx="0" presStyleCnt="10" custScaleY="62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2C084-DE05-4DD7-BC90-6D79A112D86D}" type="pres">
      <dgm:prSet presAssocID="{1E6AE6CC-0473-4741-9A1A-6D70E45C9E80}" presName="aSpace2" presStyleCnt="0"/>
      <dgm:spPr/>
    </dgm:pt>
    <dgm:pt modelId="{DDC69906-55F0-4B74-9E01-E1640601D7AA}" type="pres">
      <dgm:prSet presAssocID="{3916E828-CE2B-42A4-B09A-5AEE60B960AD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85A4E-7DCD-40E8-ACB4-ED8C3A7462C9}" type="pres">
      <dgm:prSet presAssocID="{3916E828-CE2B-42A4-B09A-5AEE60B960AD}" presName="aSpace2" presStyleCnt="0"/>
      <dgm:spPr/>
    </dgm:pt>
    <dgm:pt modelId="{9F3112B2-29D1-4500-ADD0-FF2DB6858971}" type="pres">
      <dgm:prSet presAssocID="{402BDF3E-CE10-4283-BA11-8EA4E7DC2427}" presName="childNode" presStyleLbl="node1" presStyleIdx="2" presStyleCnt="10" custScaleY="120289" custLinFactNeighborX="819" custLinFactNeighborY="29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C2D48-A76D-424E-9498-4D1732784386}" type="pres">
      <dgm:prSet presAssocID="{B2C3BFF2-662A-4881-A52F-6FA11ECE1E82}" presName="aSpace" presStyleCnt="0"/>
      <dgm:spPr/>
    </dgm:pt>
    <dgm:pt modelId="{1526444B-4B05-4E0A-8402-A3901D1F889A}" type="pres">
      <dgm:prSet presAssocID="{14CE780C-49A3-4E10-BD25-6E532087A425}" presName="compNode" presStyleCnt="0"/>
      <dgm:spPr/>
    </dgm:pt>
    <dgm:pt modelId="{4D79391B-B71B-4CF7-B58D-92EC3930909C}" type="pres">
      <dgm:prSet presAssocID="{14CE780C-49A3-4E10-BD25-6E532087A425}" presName="aNode" presStyleLbl="bgShp" presStyleIdx="1" presStyleCnt="3" custScaleX="84698" custLinFactNeighborX="-473"/>
      <dgm:spPr/>
      <dgm:t>
        <a:bodyPr/>
        <a:lstStyle/>
        <a:p>
          <a:endParaRPr lang="en-US"/>
        </a:p>
      </dgm:t>
    </dgm:pt>
    <dgm:pt modelId="{7BF262C5-461B-44A6-916F-F19B587C4D07}" type="pres">
      <dgm:prSet presAssocID="{14CE780C-49A3-4E10-BD25-6E532087A425}" presName="textNode" presStyleLbl="bgShp" presStyleIdx="1" presStyleCnt="3"/>
      <dgm:spPr/>
      <dgm:t>
        <a:bodyPr/>
        <a:lstStyle/>
        <a:p>
          <a:endParaRPr lang="en-US"/>
        </a:p>
      </dgm:t>
    </dgm:pt>
    <dgm:pt modelId="{E2C9AB73-5BD7-435A-AB02-DA6253F4E24E}" type="pres">
      <dgm:prSet presAssocID="{14CE780C-49A3-4E10-BD25-6E532087A425}" presName="compChildNode" presStyleCnt="0"/>
      <dgm:spPr/>
    </dgm:pt>
    <dgm:pt modelId="{15B2EAAF-09C7-4110-AC48-4A74B1C05C05}" type="pres">
      <dgm:prSet presAssocID="{14CE780C-49A3-4E10-BD25-6E532087A425}" presName="theInnerList" presStyleCnt="0"/>
      <dgm:spPr/>
    </dgm:pt>
    <dgm:pt modelId="{50757D10-CE3A-4784-86E8-35FEA3BB9D3A}" type="pres">
      <dgm:prSet presAssocID="{94B3BC34-20C2-436D-82B7-3A6801EB82FC}" presName="childNode" presStyleLbl="node1" presStyleIdx="3" presStyleCnt="10" custScaleY="192552" custLinFactNeighborX="-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0B360-51F4-403D-B00E-6ED8FB14960A}" type="pres">
      <dgm:prSet presAssocID="{94B3BC34-20C2-436D-82B7-3A6801EB82FC}" presName="aSpace2" presStyleCnt="0"/>
      <dgm:spPr/>
    </dgm:pt>
    <dgm:pt modelId="{86F712E0-688D-4932-87A7-AD606540EFB5}" type="pres">
      <dgm:prSet presAssocID="{CD0F3728-7E8E-4628-B9D5-1171480E097A}" presName="childNode" presStyleLbl="node1" presStyleIdx="4" presStyleCnt="10" custScaleY="187407" custLinFactNeighborX="-954" custLinFactNeighborY="49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0C91E-09B2-415F-890A-53E11421B772}" type="pres">
      <dgm:prSet presAssocID="{14CE780C-49A3-4E10-BD25-6E532087A425}" presName="aSpace" presStyleCnt="0"/>
      <dgm:spPr/>
    </dgm:pt>
    <dgm:pt modelId="{BBD0B839-45E2-4003-BB5C-D977D0800C09}" type="pres">
      <dgm:prSet presAssocID="{7709F8F5-E673-4E5A-A786-FABB153B29C2}" presName="compNode" presStyleCnt="0"/>
      <dgm:spPr/>
    </dgm:pt>
    <dgm:pt modelId="{2CE8DE3D-8B10-4E96-AC62-F316D52A75D2}" type="pres">
      <dgm:prSet presAssocID="{7709F8F5-E673-4E5A-A786-FABB153B29C2}" presName="aNode" presStyleLbl="bgShp" presStyleIdx="2" presStyleCnt="3" custScaleX="139737"/>
      <dgm:spPr/>
      <dgm:t>
        <a:bodyPr/>
        <a:lstStyle/>
        <a:p>
          <a:endParaRPr lang="en-US"/>
        </a:p>
      </dgm:t>
    </dgm:pt>
    <dgm:pt modelId="{2CC91AF9-F914-4775-855C-457374F9A868}" type="pres">
      <dgm:prSet presAssocID="{7709F8F5-E673-4E5A-A786-FABB153B29C2}" presName="textNode" presStyleLbl="bgShp" presStyleIdx="2" presStyleCnt="3"/>
      <dgm:spPr/>
      <dgm:t>
        <a:bodyPr/>
        <a:lstStyle/>
        <a:p>
          <a:endParaRPr lang="en-US"/>
        </a:p>
      </dgm:t>
    </dgm:pt>
    <dgm:pt modelId="{34388E8F-672F-47E1-B55A-014D6C524749}" type="pres">
      <dgm:prSet presAssocID="{7709F8F5-E673-4E5A-A786-FABB153B29C2}" presName="compChildNode" presStyleCnt="0"/>
      <dgm:spPr/>
    </dgm:pt>
    <dgm:pt modelId="{56F6D91E-1F51-467B-B76E-1CB503B6BDF8}" type="pres">
      <dgm:prSet presAssocID="{7709F8F5-E673-4E5A-A786-FABB153B29C2}" presName="theInnerList" presStyleCnt="0"/>
      <dgm:spPr/>
    </dgm:pt>
    <dgm:pt modelId="{1F6E5BED-C76F-4D41-9BE9-E75DA2A4E692}" type="pres">
      <dgm:prSet presAssocID="{431AC873-1A43-491F-A258-56069C1A7F43}" presName="childNode" presStyleLbl="node1" presStyleIdx="5" presStyleCnt="10" custScaleX="155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E13D8-B086-4B7A-B6E2-4BB2A3AB063F}" type="pres">
      <dgm:prSet presAssocID="{431AC873-1A43-491F-A258-56069C1A7F43}" presName="aSpace2" presStyleCnt="0"/>
      <dgm:spPr/>
    </dgm:pt>
    <dgm:pt modelId="{8DA61EBE-A99A-4B24-9B32-63DBA472471E}" type="pres">
      <dgm:prSet presAssocID="{A019567C-269C-4DBD-94E5-CF90DBB5236A}" presName="childNode" presStyleLbl="node1" presStyleIdx="6" presStyleCnt="10" custScaleX="154226" custScaleY="139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56D58-4FDE-4AD2-A472-C988F6A4DB2D}" type="pres">
      <dgm:prSet presAssocID="{A019567C-269C-4DBD-94E5-CF90DBB5236A}" presName="aSpace2" presStyleCnt="0"/>
      <dgm:spPr/>
    </dgm:pt>
    <dgm:pt modelId="{23FCA74F-5659-44CC-90DD-DAFDFB067509}" type="pres">
      <dgm:prSet presAssocID="{8E393DF5-73E2-4797-A25D-69D0EF4236A1}" presName="childNode" presStyleLbl="node1" presStyleIdx="7" presStyleCnt="10" custScaleX="154226" custScaleY="75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83640-0B68-4676-A799-46B2F0D6368E}" type="pres">
      <dgm:prSet presAssocID="{8E393DF5-73E2-4797-A25D-69D0EF4236A1}" presName="aSpace2" presStyleCnt="0"/>
      <dgm:spPr/>
    </dgm:pt>
    <dgm:pt modelId="{0C6AB357-582C-4F02-A082-3CB75796A6E9}" type="pres">
      <dgm:prSet presAssocID="{37F5CE15-D73D-4A52-BAA8-A35C5FA2B8D1}" presName="childNode" presStyleLbl="node1" presStyleIdx="8" presStyleCnt="10" custScaleX="15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D4A64-B68C-4971-B4DA-ACFBCE699934}" type="pres">
      <dgm:prSet presAssocID="{37F5CE15-D73D-4A52-BAA8-A35C5FA2B8D1}" presName="aSpace2" presStyleCnt="0"/>
      <dgm:spPr/>
    </dgm:pt>
    <dgm:pt modelId="{CC10A897-A90C-48FD-A2C9-26545313909B}" type="pres">
      <dgm:prSet presAssocID="{6DD0DFAB-68D8-4555-B957-06283DC50048}" presName="childNode" presStyleLbl="node1" presStyleIdx="9" presStyleCnt="10" custScaleX="154974" custLinFactNeighborX="2011" custLinFactNeighborY="10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3A861-E140-40A0-855D-57BBAD3F3C67}" type="presOf" srcId="{41BE1BBD-720B-4F5D-B2B0-9B3344E4EB56}" destId="{50757D10-CE3A-4784-86E8-35FEA3BB9D3A}" srcOrd="0" destOrd="4" presId="urn:microsoft.com/office/officeart/2005/8/layout/lProcess2"/>
    <dgm:cxn modelId="{52FEADC6-0F33-4A05-9D06-413B15E2C227}" type="presOf" srcId="{0E5C7A21-98FC-4DD7-8888-56A6D3AF6660}" destId="{50757D10-CE3A-4784-86E8-35FEA3BB9D3A}" srcOrd="0" destOrd="1" presId="urn:microsoft.com/office/officeart/2005/8/layout/lProcess2"/>
    <dgm:cxn modelId="{1530E881-3567-445F-8E95-71ED0625E571}" type="presOf" srcId="{130A129F-6AC8-4A1D-BE8A-14F49F7E9BC2}" destId="{9F3112B2-29D1-4500-ADD0-FF2DB6858971}" srcOrd="0" destOrd="5" presId="urn:microsoft.com/office/officeart/2005/8/layout/lProcess2"/>
    <dgm:cxn modelId="{B1C5B376-BDC9-415A-A270-ED5DA00A9AD0}" srcId="{CD0F3728-7E8E-4628-B9D5-1171480E097A}" destId="{0C015933-92EE-42DB-ABDB-1100ED730D06}" srcOrd="6" destOrd="0" parTransId="{2D372767-A40E-4239-AAC2-3B1AD2645C1C}" sibTransId="{3A4E2426-61DC-4918-939A-B566F797D51F}"/>
    <dgm:cxn modelId="{BA251783-9C18-47FF-94E3-997A40A33953}" srcId="{B2C3BFF2-662A-4881-A52F-6FA11ECE1E82}" destId="{1E6AE6CC-0473-4741-9A1A-6D70E45C9E80}" srcOrd="0" destOrd="0" parTransId="{B5A81A84-933D-4E62-93CC-BB5228CA82F6}" sibTransId="{D4C940FD-3C7C-4FE8-8E84-D3F1FAE78ED8}"/>
    <dgm:cxn modelId="{93677EF4-3025-4E3D-8C30-604BE08B449E}" srcId="{431AC873-1A43-491F-A258-56069C1A7F43}" destId="{0AED2904-496D-4C86-A154-6C21A9989D38}" srcOrd="1" destOrd="0" parTransId="{A0962620-63C6-478F-B404-93589F9BC0E6}" sibTransId="{6C04F56C-502D-445D-AAEA-41A3E35055BC}"/>
    <dgm:cxn modelId="{4F24F6F6-EDEB-4AC2-979C-6BC7E7587059}" type="presOf" srcId="{7709F8F5-E673-4E5A-A786-FABB153B29C2}" destId="{2CE8DE3D-8B10-4E96-AC62-F316D52A75D2}" srcOrd="0" destOrd="0" presId="urn:microsoft.com/office/officeart/2005/8/layout/lProcess2"/>
    <dgm:cxn modelId="{753AB43A-30A3-4062-B089-1F20BC61487D}" type="presOf" srcId="{0C015933-92EE-42DB-ABDB-1100ED730D06}" destId="{86F712E0-688D-4932-87A7-AD606540EFB5}" srcOrd="0" destOrd="7" presId="urn:microsoft.com/office/officeart/2005/8/layout/lProcess2"/>
    <dgm:cxn modelId="{FDCDF899-A415-4B89-BF79-22AA80FFDC5F}" type="presOf" srcId="{8237AB94-6C94-4E64-B4D7-8D43DA7FC90D}" destId="{86F712E0-688D-4932-87A7-AD606540EFB5}" srcOrd="0" destOrd="4" presId="urn:microsoft.com/office/officeart/2005/8/layout/lProcess2"/>
    <dgm:cxn modelId="{BCC52362-76CA-4A32-B5A6-4DB1E36C0ED2}" type="presOf" srcId="{C65E7D77-E886-48A3-90F8-1629D5CFBAE6}" destId="{9F3112B2-29D1-4500-ADD0-FF2DB6858971}" srcOrd="0" destOrd="4" presId="urn:microsoft.com/office/officeart/2005/8/layout/lProcess2"/>
    <dgm:cxn modelId="{4635D32D-C3DC-40A8-9278-0BE3A6D3C7CA}" type="presOf" srcId="{23BAF2EB-B6CE-4CE6-BA8C-74C66BAD92C9}" destId="{DDC69906-55F0-4B74-9E01-E1640601D7AA}" srcOrd="0" destOrd="1" presId="urn:microsoft.com/office/officeart/2005/8/layout/lProcess2"/>
    <dgm:cxn modelId="{53964F71-9DC4-4648-91C8-DC19E7C787C9}" type="presOf" srcId="{147C5D21-848C-4719-BDFE-B30D48B9682B}" destId="{86F712E0-688D-4932-87A7-AD606540EFB5}" srcOrd="0" destOrd="2" presId="urn:microsoft.com/office/officeart/2005/8/layout/lProcess2"/>
    <dgm:cxn modelId="{0502A5D7-98AB-4281-B86C-12B66A182103}" type="presOf" srcId="{B2C3BFF2-662A-4881-A52F-6FA11ECE1E82}" destId="{38131CE3-142D-45A6-97B5-4B3FA2175320}" srcOrd="0" destOrd="0" presId="urn:microsoft.com/office/officeart/2005/8/layout/lProcess2"/>
    <dgm:cxn modelId="{E066E6CD-17C9-47CA-AD5F-EBA41C389B54}" type="presOf" srcId="{5F0B1621-C7BD-4F4E-A4C0-63C40475CF92}" destId="{86F712E0-688D-4932-87A7-AD606540EFB5}" srcOrd="0" destOrd="6" presId="urn:microsoft.com/office/officeart/2005/8/layout/lProcess2"/>
    <dgm:cxn modelId="{69E91A95-6E42-44AA-82E2-03FBE815B70D}" type="presOf" srcId="{3916E828-CE2B-42A4-B09A-5AEE60B960AD}" destId="{DDC69906-55F0-4B74-9E01-E1640601D7AA}" srcOrd="0" destOrd="0" presId="urn:microsoft.com/office/officeart/2005/8/layout/lProcess2"/>
    <dgm:cxn modelId="{58558778-5F24-42B8-B668-9D1AD51B9D7F}" type="presOf" srcId="{21AA06F9-BE1D-4B55-8440-6ACB1EF6A4E8}" destId="{86F712E0-688D-4932-87A7-AD606540EFB5}" srcOrd="0" destOrd="1" presId="urn:microsoft.com/office/officeart/2005/8/layout/lProcess2"/>
    <dgm:cxn modelId="{C56DEBCE-7E60-401C-A65F-011E6157CF84}" srcId="{37F5CE15-D73D-4A52-BAA8-A35C5FA2B8D1}" destId="{08F49185-6D4F-45D4-AE2F-120BA81103BB}" srcOrd="0" destOrd="0" parTransId="{42959E42-4035-42BF-9F6F-95E8AC177957}" sibTransId="{D3EBB966-CCDA-483B-B0BF-DBE701FD548E}"/>
    <dgm:cxn modelId="{1371DAFE-8F27-4DB8-8853-4556E7E401AA}" type="presOf" srcId="{37F5CE15-D73D-4A52-BAA8-A35C5FA2B8D1}" destId="{0C6AB357-582C-4F02-A082-3CB75796A6E9}" srcOrd="0" destOrd="0" presId="urn:microsoft.com/office/officeart/2005/8/layout/lProcess2"/>
    <dgm:cxn modelId="{F908D30B-1433-4F8A-A7FA-7A1D19E9B7CF}" type="presOf" srcId="{FB67D879-CC1C-4FF8-AF50-6A6CD7233251}" destId="{8DA61EBE-A99A-4B24-9B32-63DBA472471E}" srcOrd="0" destOrd="1" presId="urn:microsoft.com/office/officeart/2005/8/layout/lProcess2"/>
    <dgm:cxn modelId="{8A5DBF23-6725-4D14-AF7D-703CBF5D2E26}" type="presOf" srcId="{431AC873-1A43-491F-A258-56069C1A7F43}" destId="{1F6E5BED-C76F-4D41-9BE9-E75DA2A4E692}" srcOrd="0" destOrd="0" presId="urn:microsoft.com/office/officeart/2005/8/layout/lProcess2"/>
    <dgm:cxn modelId="{B8B19828-29B0-41C8-B19F-55B96448D5D7}" srcId="{14CE780C-49A3-4E10-BD25-6E532087A425}" destId="{CD0F3728-7E8E-4628-B9D5-1171480E097A}" srcOrd="1" destOrd="0" parTransId="{4D631C55-918C-49E0-9852-D232B9931037}" sibTransId="{9BB12A20-2304-4300-B5E5-A51D7FE57ED1}"/>
    <dgm:cxn modelId="{6FA2F8BA-FFBF-456B-B3AB-D1DB4281254A}" type="presOf" srcId="{FB6E5896-84F4-4FCF-8416-D96660BF4629}" destId="{CC10A897-A90C-48FD-A2C9-26545313909B}" srcOrd="0" destOrd="1" presId="urn:microsoft.com/office/officeart/2005/8/layout/lProcess2"/>
    <dgm:cxn modelId="{7DCF133E-66C4-4DA8-AD02-7BF413F7F0A2}" srcId="{ECCCD2FF-AFFE-48BA-BC00-7457BCD0BC5F}" destId="{7709F8F5-E673-4E5A-A786-FABB153B29C2}" srcOrd="2" destOrd="0" parTransId="{5717C0C7-1578-45D4-B2E8-6D6F8885FDAA}" sibTransId="{96E8DEB3-DFD8-4292-91CB-9C1237655CFD}"/>
    <dgm:cxn modelId="{3199108A-D7D7-4D83-A650-6C92CA8FA68E}" srcId="{7709F8F5-E673-4E5A-A786-FABB153B29C2}" destId="{37F5CE15-D73D-4A52-BAA8-A35C5FA2B8D1}" srcOrd="3" destOrd="0" parTransId="{E5ADA3B4-5C3C-4117-9C43-C9A80E991A5F}" sibTransId="{05DD90A6-DBE6-4DDA-9585-B48D1DFDDB3A}"/>
    <dgm:cxn modelId="{DD9B99D8-A333-4D60-BFDD-48E9D75FD92E}" srcId="{CD0F3728-7E8E-4628-B9D5-1171480E097A}" destId="{147C5D21-848C-4719-BDFE-B30D48B9682B}" srcOrd="1" destOrd="0" parTransId="{AA849CA4-F0FA-4B86-96DF-749297395091}" sibTransId="{2533E767-494B-4CCC-939B-D274E4CC2A36}"/>
    <dgm:cxn modelId="{DCC396D1-7C22-4115-BCD8-A6438076A6FF}" srcId="{6DD0DFAB-68D8-4555-B957-06283DC50048}" destId="{FB6E5896-84F4-4FCF-8416-D96660BF4629}" srcOrd="0" destOrd="0" parTransId="{8615E290-C76C-40EF-9CB0-FB3E4B910909}" sibTransId="{DD81305C-2535-49B2-A19A-0A26626BAEBC}"/>
    <dgm:cxn modelId="{258839CD-9F6B-46DC-8FC0-5C0498E349F6}" srcId="{CD0F3728-7E8E-4628-B9D5-1171480E097A}" destId="{5F0B1621-C7BD-4F4E-A4C0-63C40475CF92}" srcOrd="5" destOrd="0" parTransId="{1BC8262C-8C8C-4010-AD9E-0DE623B097C8}" sibTransId="{FBBA48F4-09DA-4512-BF7B-FFDCC56C3CE0}"/>
    <dgm:cxn modelId="{23DB0F27-8664-41FD-8C29-88A0E4002CD5}" type="presOf" srcId="{3F5E4876-B80E-4A3E-93DA-6385FF445DA7}" destId="{9F3112B2-29D1-4500-ADD0-FF2DB6858971}" srcOrd="0" destOrd="2" presId="urn:microsoft.com/office/officeart/2005/8/layout/lProcess2"/>
    <dgm:cxn modelId="{E7998C5F-7A1C-47E5-BE29-D1D2E2FDA5B5}" srcId="{402BDF3E-CE10-4283-BA11-8EA4E7DC2427}" destId="{DB6055E3-C163-49F5-BE94-B3F06B3C3CEA}" srcOrd="2" destOrd="0" parTransId="{0464F2DA-C5DD-49DA-A10C-E64358FF6ADB}" sibTransId="{12213E74-BA42-4AE0-AE32-D993B84173C6}"/>
    <dgm:cxn modelId="{E2CDFD32-636B-4227-9763-325E55AB9E85}" srcId="{A019567C-269C-4DBD-94E5-CF90DBB5236A}" destId="{BF651FC9-D90E-4704-86C4-97B88651B96E}" srcOrd="2" destOrd="0" parTransId="{F2C03ECB-E42A-4FD8-BA0D-4BC925FED9BB}" sibTransId="{310C661F-54D9-494A-8E73-6E23370CEE2E}"/>
    <dgm:cxn modelId="{DDE05C99-6132-437A-95E7-7CFFB452D38D}" srcId="{ECCCD2FF-AFFE-48BA-BC00-7457BCD0BC5F}" destId="{14CE780C-49A3-4E10-BD25-6E532087A425}" srcOrd="1" destOrd="0" parTransId="{B7D71EDF-2B91-4172-BAEE-D770F3033CA2}" sibTransId="{3EAE505A-F9B2-4FF4-9697-9C6FBD9A83C5}"/>
    <dgm:cxn modelId="{1EDB2885-E9A4-4D7C-BCA4-88AAA523EC6B}" srcId="{A019567C-269C-4DBD-94E5-CF90DBB5236A}" destId="{65FA8588-3F7D-4FBE-A9AF-1AD91197E71E}" srcOrd="1" destOrd="0" parTransId="{790CB00A-D686-4758-A3F0-41ACC557DFFE}" sibTransId="{F1AC06BF-F255-4E03-A74E-0BCEAD935BE3}"/>
    <dgm:cxn modelId="{36C3DA08-890D-4639-8F01-737D5D2D871C}" type="presOf" srcId="{6636BFF5-1CC0-4648-BA44-2473C5E46CB5}" destId="{50757D10-CE3A-4784-86E8-35FEA3BB9D3A}" srcOrd="0" destOrd="5" presId="urn:microsoft.com/office/officeart/2005/8/layout/lProcess2"/>
    <dgm:cxn modelId="{1E9E2F81-468B-469D-8C52-C5351F09E149}" srcId="{14CE780C-49A3-4E10-BD25-6E532087A425}" destId="{94B3BC34-20C2-436D-82B7-3A6801EB82FC}" srcOrd="0" destOrd="0" parTransId="{715B6C3B-8B94-47CF-A38E-DCC098A19F07}" sibTransId="{1AC99602-119D-466E-8EC2-CCE5F3866D12}"/>
    <dgm:cxn modelId="{9F1B994C-1961-4A3D-B143-5C20C7D2B75E}" srcId="{ECCCD2FF-AFFE-48BA-BC00-7457BCD0BC5F}" destId="{B2C3BFF2-662A-4881-A52F-6FA11ECE1E82}" srcOrd="0" destOrd="0" parTransId="{BBBCC16F-8727-4B9F-9656-E5950BB256CF}" sibTransId="{C24B4C2B-6BC6-44EA-AFCB-CB216C9000A9}"/>
    <dgm:cxn modelId="{796986E9-E7CC-4A2B-9E32-49C3CC32A60B}" srcId="{8E393DF5-73E2-4797-A25D-69D0EF4236A1}" destId="{E76D24F8-1B4D-4E58-A61C-04551D9FB928}" srcOrd="0" destOrd="0" parTransId="{67134CC1-C198-49FF-B893-0259A56B30D9}" sibTransId="{6CEB8282-B5FF-405F-830C-AC73C54879F3}"/>
    <dgm:cxn modelId="{D44EA7D5-A7EA-44B8-92C0-ED22526B3F52}" type="presOf" srcId="{E21FB617-6F5B-4EB6-AD1F-F6EFDCE4DD78}" destId="{9F3112B2-29D1-4500-ADD0-FF2DB6858971}" srcOrd="0" destOrd="1" presId="urn:microsoft.com/office/officeart/2005/8/layout/lProcess2"/>
    <dgm:cxn modelId="{54C0CA59-B15B-467D-AA4D-5C5A2BDEC87E}" type="presOf" srcId="{1E6AE6CC-0473-4741-9A1A-6D70E45C9E80}" destId="{07EFA5ED-F15D-44FD-98FF-3FAC0F4FEBE6}" srcOrd="0" destOrd="0" presId="urn:microsoft.com/office/officeart/2005/8/layout/lProcess2"/>
    <dgm:cxn modelId="{F8983ED4-7A44-47C7-A9E3-D87748761C64}" type="presOf" srcId="{8E393DF5-73E2-4797-A25D-69D0EF4236A1}" destId="{23FCA74F-5659-44CC-90DD-DAFDFB067509}" srcOrd="0" destOrd="0" presId="urn:microsoft.com/office/officeart/2005/8/layout/lProcess2"/>
    <dgm:cxn modelId="{D257BA86-ADD9-4745-918D-33E8B51F3562}" srcId="{CD0F3728-7E8E-4628-B9D5-1171480E097A}" destId="{21AA06F9-BE1D-4B55-8440-6ACB1EF6A4E8}" srcOrd="0" destOrd="0" parTransId="{71E914B3-4D19-4725-B6BF-81D667C49545}" sibTransId="{81C89EA4-6B72-4BD6-BF45-0C5BC5990A41}"/>
    <dgm:cxn modelId="{DDDB9978-5275-4394-966E-84D08F86C560}" type="presOf" srcId="{BAC4D530-B623-42A0-9907-44D31EBB9D6C}" destId="{50757D10-CE3A-4784-86E8-35FEA3BB9D3A}" srcOrd="0" destOrd="3" presId="urn:microsoft.com/office/officeart/2005/8/layout/lProcess2"/>
    <dgm:cxn modelId="{B48169D1-A046-4F61-BE10-17459EF07198}" srcId="{37F5CE15-D73D-4A52-BAA8-A35C5FA2B8D1}" destId="{777D5C85-2E8C-482C-8414-07D351032442}" srcOrd="1" destOrd="0" parTransId="{618EB072-685E-4A63-B73B-5063116A68A5}" sibTransId="{F4523DAF-84EB-499C-A32D-D343255C4324}"/>
    <dgm:cxn modelId="{9914E9D2-DE15-49DD-ADA9-F535385B7038}" type="presOf" srcId="{84FF4FF5-4AE9-4877-800D-617D92AC7513}" destId="{CC10A897-A90C-48FD-A2C9-26545313909B}" srcOrd="0" destOrd="2" presId="urn:microsoft.com/office/officeart/2005/8/layout/lProcess2"/>
    <dgm:cxn modelId="{AE32F543-921C-493A-8E9D-C55874C354D7}" type="presOf" srcId="{DB6055E3-C163-49F5-BE94-B3F06B3C3CEA}" destId="{9F3112B2-29D1-4500-ADD0-FF2DB6858971}" srcOrd="0" destOrd="3" presId="urn:microsoft.com/office/officeart/2005/8/layout/lProcess2"/>
    <dgm:cxn modelId="{9DE263C2-ED23-4D20-BC4E-C9ECEE539820}" srcId="{402BDF3E-CE10-4283-BA11-8EA4E7DC2427}" destId="{3F5E4876-B80E-4A3E-93DA-6385FF445DA7}" srcOrd="1" destOrd="0" parTransId="{D9A9E288-227E-478F-A5CE-1BB0D189DE1C}" sibTransId="{0C9A2078-149B-42FD-8A80-75C2B9FFF571}"/>
    <dgm:cxn modelId="{67626D13-A1FD-4362-A49F-83197B344F57}" type="presOf" srcId="{A019567C-269C-4DBD-94E5-CF90DBB5236A}" destId="{8DA61EBE-A99A-4B24-9B32-63DBA472471E}" srcOrd="0" destOrd="0" presId="urn:microsoft.com/office/officeart/2005/8/layout/lProcess2"/>
    <dgm:cxn modelId="{2ECEBF8F-DF27-4C48-B0BC-F27D1970E62D}" srcId="{B2C3BFF2-662A-4881-A52F-6FA11ECE1E82}" destId="{402BDF3E-CE10-4283-BA11-8EA4E7DC2427}" srcOrd="2" destOrd="0" parTransId="{5972C830-E199-4D64-98FD-209C2FAFED38}" sibTransId="{DC01F112-FFA6-4592-B13C-154E864C82D9}"/>
    <dgm:cxn modelId="{2CAEF5F2-F561-479A-AAA7-A6B612FF6A46}" srcId="{7709F8F5-E673-4E5A-A786-FABB153B29C2}" destId="{8E393DF5-73E2-4797-A25D-69D0EF4236A1}" srcOrd="2" destOrd="0" parTransId="{1C63D0CD-F814-42F9-8F9A-227587DE9F4B}" sibTransId="{83DE3251-5E8B-4E51-9886-C927E4FBC0F7}"/>
    <dgm:cxn modelId="{A1DB2DCF-EA20-4023-B094-6F73D757B786}" type="presOf" srcId="{8E1E7077-CCBF-4F2D-8AA4-EF9A317FE9E3}" destId="{07EFA5ED-F15D-44FD-98FF-3FAC0F4FEBE6}" srcOrd="0" destOrd="2" presId="urn:microsoft.com/office/officeart/2005/8/layout/lProcess2"/>
    <dgm:cxn modelId="{9F7848FF-DDCB-4146-B546-B1C8B70E05A6}" srcId="{3916E828-CE2B-42A4-B09A-5AEE60B960AD}" destId="{28F964F7-763B-4639-B82A-6C464015D883}" srcOrd="1" destOrd="0" parTransId="{F53F57EE-A8DF-429F-8323-4523DC85E124}" sibTransId="{ECDB8C74-2448-4C5A-85D2-1AC95DC06081}"/>
    <dgm:cxn modelId="{EB93B032-B7DF-4B11-9918-8C1BB5394692}" srcId="{94B3BC34-20C2-436D-82B7-3A6801EB82FC}" destId="{BAC4D530-B623-42A0-9907-44D31EBB9D6C}" srcOrd="2" destOrd="0" parTransId="{7BA626B9-E06D-4719-9733-081AB8A7056A}" sibTransId="{98C2464F-B692-4254-A1A8-E5FA8B2C8E0A}"/>
    <dgm:cxn modelId="{1DD49866-C39C-439C-9DF0-14E49B907C47}" type="presOf" srcId="{ECCCD2FF-AFFE-48BA-BC00-7457BCD0BC5F}" destId="{7CB148E9-DC2A-4027-A414-EB201B3399A8}" srcOrd="0" destOrd="0" presId="urn:microsoft.com/office/officeart/2005/8/layout/lProcess2"/>
    <dgm:cxn modelId="{C7DBB62E-C69A-4B00-AF25-92055EAE2C64}" srcId="{7709F8F5-E673-4E5A-A786-FABB153B29C2}" destId="{431AC873-1A43-491F-A258-56069C1A7F43}" srcOrd="0" destOrd="0" parTransId="{A718A3C5-23CA-4DE3-B894-985DD0EAA141}" sibTransId="{A53CB1E3-1D1D-4CC1-8736-3DA24C5D2889}"/>
    <dgm:cxn modelId="{4855F9A8-5416-440F-BE38-BF01B0DA3DE7}" type="presOf" srcId="{8344F4D6-AD09-4CE8-BF56-C8A3B6986F27}" destId="{86F712E0-688D-4932-87A7-AD606540EFB5}" srcOrd="0" destOrd="8" presId="urn:microsoft.com/office/officeart/2005/8/layout/lProcess2"/>
    <dgm:cxn modelId="{44C9E766-BA65-4FEB-B270-E4F0C96F31B1}" srcId="{CD0F3728-7E8E-4628-B9D5-1171480E097A}" destId="{ECE5ED60-4167-4777-803C-716A88683C76}" srcOrd="2" destOrd="0" parTransId="{03F44D56-1B6A-4AD0-A6E2-D0FE75835CE4}" sibTransId="{CB219761-EE95-465A-B60B-9D675EE49FB4}"/>
    <dgm:cxn modelId="{30FE0C0C-52E3-400C-82CC-CBDCCEFDF77A}" srcId="{B2C3BFF2-662A-4881-A52F-6FA11ECE1E82}" destId="{3916E828-CE2B-42A4-B09A-5AEE60B960AD}" srcOrd="1" destOrd="0" parTransId="{8C1740BD-B696-4805-B58D-848C6955F4E9}" sibTransId="{C344D8F7-0BC9-489C-967D-5E0144E1A5B7}"/>
    <dgm:cxn modelId="{567D00C4-38E1-4D43-9860-905D3512FDD1}" srcId="{A019567C-269C-4DBD-94E5-CF90DBB5236A}" destId="{FB67D879-CC1C-4FF8-AF50-6A6CD7233251}" srcOrd="0" destOrd="0" parTransId="{A325A62B-C194-406D-94DE-00552035290E}" sibTransId="{54BA4A8C-72C3-474A-9319-7F86A1658E3E}"/>
    <dgm:cxn modelId="{F5D3F019-FB3F-4C8B-AAC3-DF26F7A2F885}" srcId="{402BDF3E-CE10-4283-BA11-8EA4E7DC2427}" destId="{E21FB617-6F5B-4EB6-AD1F-F6EFDCE4DD78}" srcOrd="0" destOrd="0" parTransId="{CBE945D1-858B-4FA5-9B10-9A4E6467CC1B}" sibTransId="{3C4D0EC0-01A5-41EC-ADC6-9F7238DC4AA2}"/>
    <dgm:cxn modelId="{627119D5-B817-4FB5-8A80-D45DC31FED85}" type="presOf" srcId="{14CE780C-49A3-4E10-BD25-6E532087A425}" destId="{7BF262C5-461B-44A6-916F-F19B587C4D07}" srcOrd="1" destOrd="0" presId="urn:microsoft.com/office/officeart/2005/8/layout/lProcess2"/>
    <dgm:cxn modelId="{D4224B18-ECFA-481C-9F4E-14CFC8F78F61}" type="presOf" srcId="{6DD0DFAB-68D8-4555-B957-06283DC50048}" destId="{CC10A897-A90C-48FD-A2C9-26545313909B}" srcOrd="0" destOrd="0" presId="urn:microsoft.com/office/officeart/2005/8/layout/lProcess2"/>
    <dgm:cxn modelId="{FDB7D196-2FC4-41B3-A612-73BE42F655E7}" srcId="{402BDF3E-CE10-4283-BA11-8EA4E7DC2427}" destId="{130A129F-6AC8-4A1D-BE8A-14F49F7E9BC2}" srcOrd="4" destOrd="0" parTransId="{2CF6C59F-D1EB-4FFD-8759-D2A54BCEA853}" sibTransId="{32BA7CC0-667C-4CB8-BE0A-53BFA5601E2C}"/>
    <dgm:cxn modelId="{7E1E9080-142B-4651-A185-B0AD2607B487}" type="presOf" srcId="{28F964F7-763B-4639-B82A-6C464015D883}" destId="{DDC69906-55F0-4B74-9E01-E1640601D7AA}" srcOrd="0" destOrd="2" presId="urn:microsoft.com/office/officeart/2005/8/layout/lProcess2"/>
    <dgm:cxn modelId="{40A52E42-63DF-483A-B049-7F41BBAD83F5}" srcId="{94B3BC34-20C2-436D-82B7-3A6801EB82FC}" destId="{0E5C7A21-98FC-4DD7-8888-56A6D3AF6660}" srcOrd="0" destOrd="0" parTransId="{6E54607A-C787-4C5C-AF80-A0147715A273}" sibTransId="{8C832B3D-8B0D-45CF-85F9-4D2496E36782}"/>
    <dgm:cxn modelId="{C036B633-A305-44AA-8E0C-999F532E0F77}" srcId="{CD0F3728-7E8E-4628-B9D5-1171480E097A}" destId="{8237AB94-6C94-4E64-B4D7-8D43DA7FC90D}" srcOrd="3" destOrd="0" parTransId="{6805262D-3C94-453B-BDFA-C2264997B2A7}" sibTransId="{7B44E34E-46E4-4034-AC20-126C455496DB}"/>
    <dgm:cxn modelId="{105F167E-264D-42F3-A6E9-0926A855956E}" srcId="{431AC873-1A43-491F-A258-56069C1A7F43}" destId="{B2F552B0-2925-4DC9-8930-2ACCFBB7B550}" srcOrd="0" destOrd="0" parTransId="{32809775-A6A0-4EE7-92B1-E9B368620133}" sibTransId="{C876CECB-E389-4AF7-BC10-CB2F82DECA69}"/>
    <dgm:cxn modelId="{9F44BDB5-711C-4C9D-A84E-CFF5EB07D2B1}" srcId="{402BDF3E-CE10-4283-BA11-8EA4E7DC2427}" destId="{C65E7D77-E886-48A3-90F8-1629D5CFBAE6}" srcOrd="3" destOrd="0" parTransId="{0D386E84-82EB-4D70-AC03-60AF753DADC2}" sibTransId="{2AB24429-DAF5-4672-9E54-1CA875543C4C}"/>
    <dgm:cxn modelId="{D7C2A406-6A62-4CE8-A4AE-06C3E64E9DD6}" type="presOf" srcId="{94B3BC34-20C2-436D-82B7-3A6801EB82FC}" destId="{50757D10-CE3A-4784-86E8-35FEA3BB9D3A}" srcOrd="0" destOrd="0" presId="urn:microsoft.com/office/officeart/2005/8/layout/lProcess2"/>
    <dgm:cxn modelId="{5A5A0BFA-2D67-4427-A5E1-B53593E5FFF9}" srcId="{CD0F3728-7E8E-4628-B9D5-1171480E097A}" destId="{8997BAEA-37A2-4680-86F3-A33D985DB4B7}" srcOrd="4" destOrd="0" parTransId="{C382DE2F-02A9-4A7A-816C-C7873C524F73}" sibTransId="{1DD49687-EA53-466B-90C0-01BE1EBBF642}"/>
    <dgm:cxn modelId="{2AFDD99E-C4D4-4F75-82CC-4A384151C17B}" type="presOf" srcId="{7709F8F5-E673-4E5A-A786-FABB153B29C2}" destId="{2CC91AF9-F914-4775-855C-457374F9A868}" srcOrd="1" destOrd="0" presId="urn:microsoft.com/office/officeart/2005/8/layout/lProcess2"/>
    <dgm:cxn modelId="{6D471D05-0343-4831-83D3-A490B30BA619}" srcId="{94B3BC34-20C2-436D-82B7-3A6801EB82FC}" destId="{41BE1BBD-720B-4F5D-B2B0-9B3344E4EB56}" srcOrd="3" destOrd="0" parTransId="{94902E57-E399-40B0-971E-838B2FEF3CE0}" sibTransId="{CEDF74A3-0468-4D91-87BF-30C4B4EC1916}"/>
    <dgm:cxn modelId="{7FEE9242-7BD1-45F0-B127-67FDCCA18DA8}" type="presOf" srcId="{BF651FC9-D90E-4704-86C4-97B88651B96E}" destId="{8DA61EBE-A99A-4B24-9B32-63DBA472471E}" srcOrd="0" destOrd="3" presId="urn:microsoft.com/office/officeart/2005/8/layout/lProcess2"/>
    <dgm:cxn modelId="{C49812F5-5E7B-4526-AB2A-CEF9CFB58EC9}" srcId="{CD0F3728-7E8E-4628-B9D5-1171480E097A}" destId="{8344F4D6-AD09-4CE8-BF56-C8A3B6986F27}" srcOrd="7" destOrd="0" parTransId="{891B3CEC-B759-4792-A8C3-EEA64C5B1A15}" sibTransId="{86193355-87C8-4A97-88F2-4775C95172CD}"/>
    <dgm:cxn modelId="{02FC3A2D-81C2-4792-A37C-DD2569C7A66A}" type="presOf" srcId="{402BDF3E-CE10-4283-BA11-8EA4E7DC2427}" destId="{9F3112B2-29D1-4500-ADD0-FF2DB6858971}" srcOrd="0" destOrd="0" presId="urn:microsoft.com/office/officeart/2005/8/layout/lProcess2"/>
    <dgm:cxn modelId="{EBB9AEE0-2209-40AF-B44F-ECD91A57FB39}" srcId="{94B3BC34-20C2-436D-82B7-3A6801EB82FC}" destId="{6636BFF5-1CC0-4648-BA44-2473C5E46CB5}" srcOrd="4" destOrd="0" parTransId="{BB3D53B1-C182-4D23-987F-536CCB162CA0}" sibTransId="{3530341A-E4AB-41CF-B4EE-23D0EF4C6554}"/>
    <dgm:cxn modelId="{BE499461-B7EF-4A51-A8D4-98B2E6D2C63F}" srcId="{1E6AE6CC-0473-4741-9A1A-6D70E45C9E80}" destId="{F1A910CC-1F14-438E-B578-FB0B88E4F31E}" srcOrd="0" destOrd="0" parTransId="{89D03877-F2B9-450C-BE96-3A4779770623}" sibTransId="{BC759A5B-83F3-4AC9-B751-C665F4B378FD}"/>
    <dgm:cxn modelId="{8788B6FC-4783-4C03-BF95-D05695662C31}" type="presOf" srcId="{B2F552B0-2925-4DC9-8930-2ACCFBB7B550}" destId="{1F6E5BED-C76F-4D41-9BE9-E75DA2A4E692}" srcOrd="0" destOrd="1" presId="urn:microsoft.com/office/officeart/2005/8/layout/lProcess2"/>
    <dgm:cxn modelId="{AAEB1141-13EC-4B71-BEEA-0CD97BD02832}" srcId="{94B3BC34-20C2-436D-82B7-3A6801EB82FC}" destId="{741896E3-FD44-4F89-9F8C-1E9B055BAD6E}" srcOrd="1" destOrd="0" parTransId="{57C42586-C2D6-40C9-ADEA-8C0EF6EA61CF}" sibTransId="{A766838E-AB6D-45F6-A8BD-0181E0CC783A}"/>
    <dgm:cxn modelId="{22FE658A-6BAE-4334-8ACD-7EA80029F03D}" type="presOf" srcId="{8997BAEA-37A2-4680-86F3-A33D985DB4B7}" destId="{86F712E0-688D-4932-87A7-AD606540EFB5}" srcOrd="0" destOrd="5" presId="urn:microsoft.com/office/officeart/2005/8/layout/lProcess2"/>
    <dgm:cxn modelId="{5BB3040F-15E8-4153-BC68-BF861F913791}" type="presOf" srcId="{777D5C85-2E8C-482C-8414-07D351032442}" destId="{0C6AB357-582C-4F02-A082-3CB75796A6E9}" srcOrd="0" destOrd="2" presId="urn:microsoft.com/office/officeart/2005/8/layout/lProcess2"/>
    <dgm:cxn modelId="{4AC78282-E5BA-453E-A949-6B5A673EB7A3}" type="presOf" srcId="{ECE5ED60-4167-4777-803C-716A88683C76}" destId="{86F712E0-688D-4932-87A7-AD606540EFB5}" srcOrd="0" destOrd="3" presId="urn:microsoft.com/office/officeart/2005/8/layout/lProcess2"/>
    <dgm:cxn modelId="{57811EBF-C61D-4218-BD36-D997962B200B}" type="presOf" srcId="{F1A910CC-1F14-438E-B578-FB0B88E4F31E}" destId="{07EFA5ED-F15D-44FD-98FF-3FAC0F4FEBE6}" srcOrd="0" destOrd="1" presId="urn:microsoft.com/office/officeart/2005/8/layout/lProcess2"/>
    <dgm:cxn modelId="{72E6E599-092F-42D3-8239-981B65661E5E}" type="presOf" srcId="{08F49185-6D4F-45D4-AE2F-120BA81103BB}" destId="{0C6AB357-582C-4F02-A082-3CB75796A6E9}" srcOrd="0" destOrd="1" presId="urn:microsoft.com/office/officeart/2005/8/layout/lProcess2"/>
    <dgm:cxn modelId="{D068A253-B494-4B7A-B81E-A55A4118F8AF}" type="presOf" srcId="{0AED2904-496D-4C86-A154-6C21A9989D38}" destId="{1F6E5BED-C76F-4D41-9BE9-E75DA2A4E692}" srcOrd="0" destOrd="2" presId="urn:microsoft.com/office/officeart/2005/8/layout/lProcess2"/>
    <dgm:cxn modelId="{97E43B7A-5AD7-420A-ACA5-042F87DD2A8D}" type="presOf" srcId="{E76D24F8-1B4D-4E58-A61C-04551D9FB928}" destId="{23FCA74F-5659-44CC-90DD-DAFDFB067509}" srcOrd="0" destOrd="1" presId="urn:microsoft.com/office/officeart/2005/8/layout/lProcess2"/>
    <dgm:cxn modelId="{B2D54A04-51D9-48B8-9D1C-C6C498494AE1}" type="presOf" srcId="{CD0F3728-7E8E-4628-B9D5-1171480E097A}" destId="{86F712E0-688D-4932-87A7-AD606540EFB5}" srcOrd="0" destOrd="0" presId="urn:microsoft.com/office/officeart/2005/8/layout/lProcess2"/>
    <dgm:cxn modelId="{9DFF05FA-568C-47F1-9AAA-BBCD6A3C8081}" type="presOf" srcId="{B2C3BFF2-662A-4881-A52F-6FA11ECE1E82}" destId="{1C2B17B8-9C6D-451A-B7B1-34D37FE21456}" srcOrd="1" destOrd="0" presId="urn:microsoft.com/office/officeart/2005/8/layout/lProcess2"/>
    <dgm:cxn modelId="{11ED701D-BA17-4DED-B760-D1291FEBD2BB}" srcId="{3916E828-CE2B-42A4-B09A-5AEE60B960AD}" destId="{23BAF2EB-B6CE-4CE6-BA8C-74C66BAD92C9}" srcOrd="0" destOrd="0" parTransId="{D2F1AB33-AE79-434E-A3E8-D48DBDA3B6D7}" sibTransId="{A39F44DE-23EC-471F-8DF8-B94BE24890CE}"/>
    <dgm:cxn modelId="{4E34597D-D4CF-4D03-8E82-118A07DD4684}" srcId="{7709F8F5-E673-4E5A-A786-FABB153B29C2}" destId="{6DD0DFAB-68D8-4555-B957-06283DC50048}" srcOrd="4" destOrd="0" parTransId="{2D474929-E999-4A6F-A5C6-111C62D67051}" sibTransId="{7C1732C4-48B4-4804-8815-292B411D927C}"/>
    <dgm:cxn modelId="{13811C2B-0B62-4C3E-8EAC-96498612BEAD}" type="presOf" srcId="{741896E3-FD44-4F89-9F8C-1E9B055BAD6E}" destId="{50757D10-CE3A-4784-86E8-35FEA3BB9D3A}" srcOrd="0" destOrd="2" presId="urn:microsoft.com/office/officeart/2005/8/layout/lProcess2"/>
    <dgm:cxn modelId="{09F35471-B269-4487-A58D-03780E5BE9B9}" srcId="{7709F8F5-E673-4E5A-A786-FABB153B29C2}" destId="{A019567C-269C-4DBD-94E5-CF90DBB5236A}" srcOrd="1" destOrd="0" parTransId="{CF85D16D-2169-4001-8E3F-9CC3A7DE5E49}" sibTransId="{5EBBCA0F-9446-4329-AA52-9EEE33BA1AAC}"/>
    <dgm:cxn modelId="{9E38C1C1-EB83-4F4D-A4FF-0BD189DE455E}" srcId="{6DD0DFAB-68D8-4555-B957-06283DC50048}" destId="{84FF4FF5-4AE9-4877-800D-617D92AC7513}" srcOrd="1" destOrd="0" parTransId="{C678D2E6-7D78-4B70-82C5-9386A6E7AD9A}" sibTransId="{A7BE885A-C4C9-46FF-B9F6-D29787CAF96A}"/>
    <dgm:cxn modelId="{0B875DB7-6957-46BF-A60D-A47E5FC5B892}" srcId="{402BDF3E-CE10-4283-BA11-8EA4E7DC2427}" destId="{C70D3C50-108B-4FFC-A6DE-FB671C333243}" srcOrd="5" destOrd="0" parTransId="{4A55A4CB-EBCE-4FAE-9DAA-74C8C55EE7E6}" sibTransId="{85F126F1-444F-4543-B3D7-DB7C9AAD2763}"/>
    <dgm:cxn modelId="{04032F67-EF81-4AEF-B4BB-5B8592A78D07}" type="presOf" srcId="{65FA8588-3F7D-4FBE-A9AF-1AD91197E71E}" destId="{8DA61EBE-A99A-4B24-9B32-63DBA472471E}" srcOrd="0" destOrd="2" presId="urn:microsoft.com/office/officeart/2005/8/layout/lProcess2"/>
    <dgm:cxn modelId="{5C4C587D-2130-4141-8657-30F8A3367325}" type="presOf" srcId="{14CE780C-49A3-4E10-BD25-6E532087A425}" destId="{4D79391B-B71B-4CF7-B58D-92EC3930909C}" srcOrd="0" destOrd="0" presId="urn:microsoft.com/office/officeart/2005/8/layout/lProcess2"/>
    <dgm:cxn modelId="{9A8DEBE7-D224-4EF2-9456-675A40268396}" srcId="{1E6AE6CC-0473-4741-9A1A-6D70E45C9E80}" destId="{8E1E7077-CCBF-4F2D-8AA4-EF9A317FE9E3}" srcOrd="1" destOrd="0" parTransId="{FC629AE7-690B-4411-8C4D-4988C3D7B6AF}" sibTransId="{58DFF7FC-C631-47D3-9E80-776147DF763F}"/>
    <dgm:cxn modelId="{CA01ABAC-4CF9-4FD0-A4DE-1BAE666C3C88}" type="presOf" srcId="{C70D3C50-108B-4FFC-A6DE-FB671C333243}" destId="{9F3112B2-29D1-4500-ADD0-FF2DB6858971}" srcOrd="0" destOrd="6" presId="urn:microsoft.com/office/officeart/2005/8/layout/lProcess2"/>
    <dgm:cxn modelId="{25E223CA-33C9-499B-8A32-01A456AF4655}" type="presParOf" srcId="{7CB148E9-DC2A-4027-A414-EB201B3399A8}" destId="{0129A321-D9E3-4581-A192-FF54CB98852C}" srcOrd="0" destOrd="0" presId="urn:microsoft.com/office/officeart/2005/8/layout/lProcess2"/>
    <dgm:cxn modelId="{B704FB0A-C7A2-478F-AE77-CC70F923A725}" type="presParOf" srcId="{0129A321-D9E3-4581-A192-FF54CB98852C}" destId="{38131CE3-142D-45A6-97B5-4B3FA2175320}" srcOrd="0" destOrd="0" presId="urn:microsoft.com/office/officeart/2005/8/layout/lProcess2"/>
    <dgm:cxn modelId="{BD8096B3-ED1C-4881-BECA-EA1CFF8D15AA}" type="presParOf" srcId="{0129A321-D9E3-4581-A192-FF54CB98852C}" destId="{1C2B17B8-9C6D-451A-B7B1-34D37FE21456}" srcOrd="1" destOrd="0" presId="urn:microsoft.com/office/officeart/2005/8/layout/lProcess2"/>
    <dgm:cxn modelId="{B969F639-02DD-4020-93D8-7BF6E163230D}" type="presParOf" srcId="{0129A321-D9E3-4581-A192-FF54CB98852C}" destId="{C95A6F05-88F3-49B2-A3AB-F12B3EF1F1A1}" srcOrd="2" destOrd="0" presId="urn:microsoft.com/office/officeart/2005/8/layout/lProcess2"/>
    <dgm:cxn modelId="{0D0175E5-2BAB-40DF-982A-4131BB989F0A}" type="presParOf" srcId="{C95A6F05-88F3-49B2-A3AB-F12B3EF1F1A1}" destId="{A324DE78-FB7D-4A1B-8837-BA4B09AACF02}" srcOrd="0" destOrd="0" presId="urn:microsoft.com/office/officeart/2005/8/layout/lProcess2"/>
    <dgm:cxn modelId="{ECBEF5A8-8F89-45DF-A5A9-1E950DE0FCBC}" type="presParOf" srcId="{A324DE78-FB7D-4A1B-8837-BA4B09AACF02}" destId="{07EFA5ED-F15D-44FD-98FF-3FAC0F4FEBE6}" srcOrd="0" destOrd="0" presId="urn:microsoft.com/office/officeart/2005/8/layout/lProcess2"/>
    <dgm:cxn modelId="{54CF37E5-9429-4ACE-A819-B1227B5E3AF9}" type="presParOf" srcId="{A324DE78-FB7D-4A1B-8837-BA4B09AACF02}" destId="{D612C084-DE05-4DD7-BC90-6D79A112D86D}" srcOrd="1" destOrd="0" presId="urn:microsoft.com/office/officeart/2005/8/layout/lProcess2"/>
    <dgm:cxn modelId="{824D1302-50BC-4145-8070-F7B21F5FF2A3}" type="presParOf" srcId="{A324DE78-FB7D-4A1B-8837-BA4B09AACF02}" destId="{DDC69906-55F0-4B74-9E01-E1640601D7AA}" srcOrd="2" destOrd="0" presId="urn:microsoft.com/office/officeart/2005/8/layout/lProcess2"/>
    <dgm:cxn modelId="{EB383F04-54CE-4F59-8857-C5A4BB877B5C}" type="presParOf" srcId="{A324DE78-FB7D-4A1B-8837-BA4B09AACF02}" destId="{4C685A4E-7DCD-40E8-ACB4-ED8C3A7462C9}" srcOrd="3" destOrd="0" presId="urn:microsoft.com/office/officeart/2005/8/layout/lProcess2"/>
    <dgm:cxn modelId="{2CB08DA9-FDA6-4BBB-B00D-4784E8CCC543}" type="presParOf" srcId="{A324DE78-FB7D-4A1B-8837-BA4B09AACF02}" destId="{9F3112B2-29D1-4500-ADD0-FF2DB6858971}" srcOrd="4" destOrd="0" presId="urn:microsoft.com/office/officeart/2005/8/layout/lProcess2"/>
    <dgm:cxn modelId="{50B21739-C284-4D73-A0D5-67D93432380E}" type="presParOf" srcId="{7CB148E9-DC2A-4027-A414-EB201B3399A8}" destId="{289C2D48-A76D-424E-9498-4D1732784386}" srcOrd="1" destOrd="0" presId="urn:microsoft.com/office/officeart/2005/8/layout/lProcess2"/>
    <dgm:cxn modelId="{F8816931-06BB-4102-89E7-968EF853318A}" type="presParOf" srcId="{7CB148E9-DC2A-4027-A414-EB201B3399A8}" destId="{1526444B-4B05-4E0A-8402-A3901D1F889A}" srcOrd="2" destOrd="0" presId="urn:microsoft.com/office/officeart/2005/8/layout/lProcess2"/>
    <dgm:cxn modelId="{5934CDA1-A9DE-4106-992C-2942B3EC9614}" type="presParOf" srcId="{1526444B-4B05-4E0A-8402-A3901D1F889A}" destId="{4D79391B-B71B-4CF7-B58D-92EC3930909C}" srcOrd="0" destOrd="0" presId="urn:microsoft.com/office/officeart/2005/8/layout/lProcess2"/>
    <dgm:cxn modelId="{029B7ED9-DDE4-4156-AC3D-75ED40D8CB1B}" type="presParOf" srcId="{1526444B-4B05-4E0A-8402-A3901D1F889A}" destId="{7BF262C5-461B-44A6-916F-F19B587C4D07}" srcOrd="1" destOrd="0" presId="urn:microsoft.com/office/officeart/2005/8/layout/lProcess2"/>
    <dgm:cxn modelId="{CC3B5E47-9422-4C0D-84E1-D18E65F35B01}" type="presParOf" srcId="{1526444B-4B05-4E0A-8402-A3901D1F889A}" destId="{E2C9AB73-5BD7-435A-AB02-DA6253F4E24E}" srcOrd="2" destOrd="0" presId="urn:microsoft.com/office/officeart/2005/8/layout/lProcess2"/>
    <dgm:cxn modelId="{26C60ABC-BC81-4761-B4E3-A9759075A9C6}" type="presParOf" srcId="{E2C9AB73-5BD7-435A-AB02-DA6253F4E24E}" destId="{15B2EAAF-09C7-4110-AC48-4A74B1C05C05}" srcOrd="0" destOrd="0" presId="urn:microsoft.com/office/officeart/2005/8/layout/lProcess2"/>
    <dgm:cxn modelId="{1C2495FC-2B29-4F0E-B125-9CDECE2A2F16}" type="presParOf" srcId="{15B2EAAF-09C7-4110-AC48-4A74B1C05C05}" destId="{50757D10-CE3A-4784-86E8-35FEA3BB9D3A}" srcOrd="0" destOrd="0" presId="urn:microsoft.com/office/officeart/2005/8/layout/lProcess2"/>
    <dgm:cxn modelId="{7E20DD65-B171-481C-B297-00386C7EF8D0}" type="presParOf" srcId="{15B2EAAF-09C7-4110-AC48-4A74B1C05C05}" destId="{9E00B360-51F4-403D-B00E-6ED8FB14960A}" srcOrd="1" destOrd="0" presId="urn:microsoft.com/office/officeart/2005/8/layout/lProcess2"/>
    <dgm:cxn modelId="{FFA797CD-FFA2-430F-9517-6EFAE635D8E4}" type="presParOf" srcId="{15B2EAAF-09C7-4110-AC48-4A74B1C05C05}" destId="{86F712E0-688D-4932-87A7-AD606540EFB5}" srcOrd="2" destOrd="0" presId="urn:microsoft.com/office/officeart/2005/8/layout/lProcess2"/>
    <dgm:cxn modelId="{F2EE0D9C-A961-4C02-9857-8515A85B7797}" type="presParOf" srcId="{7CB148E9-DC2A-4027-A414-EB201B3399A8}" destId="{4660C91E-09B2-415F-890A-53E11421B772}" srcOrd="3" destOrd="0" presId="urn:microsoft.com/office/officeart/2005/8/layout/lProcess2"/>
    <dgm:cxn modelId="{0D328597-BDF0-47E1-A39E-1FF6059D0697}" type="presParOf" srcId="{7CB148E9-DC2A-4027-A414-EB201B3399A8}" destId="{BBD0B839-45E2-4003-BB5C-D977D0800C09}" srcOrd="4" destOrd="0" presId="urn:microsoft.com/office/officeart/2005/8/layout/lProcess2"/>
    <dgm:cxn modelId="{D347EED6-0143-4131-AF3F-EACD1DBC2688}" type="presParOf" srcId="{BBD0B839-45E2-4003-BB5C-D977D0800C09}" destId="{2CE8DE3D-8B10-4E96-AC62-F316D52A75D2}" srcOrd="0" destOrd="0" presId="urn:microsoft.com/office/officeart/2005/8/layout/lProcess2"/>
    <dgm:cxn modelId="{4765D907-37E9-4A0A-9665-36737F43EA1A}" type="presParOf" srcId="{BBD0B839-45E2-4003-BB5C-D977D0800C09}" destId="{2CC91AF9-F914-4775-855C-457374F9A868}" srcOrd="1" destOrd="0" presId="urn:microsoft.com/office/officeart/2005/8/layout/lProcess2"/>
    <dgm:cxn modelId="{7C18E78E-CDBC-4560-A7EE-0328067A98A3}" type="presParOf" srcId="{BBD0B839-45E2-4003-BB5C-D977D0800C09}" destId="{34388E8F-672F-47E1-B55A-014D6C524749}" srcOrd="2" destOrd="0" presId="urn:microsoft.com/office/officeart/2005/8/layout/lProcess2"/>
    <dgm:cxn modelId="{A67B63AF-9118-4CA1-A28E-FBDB614DADE3}" type="presParOf" srcId="{34388E8F-672F-47E1-B55A-014D6C524749}" destId="{56F6D91E-1F51-467B-B76E-1CB503B6BDF8}" srcOrd="0" destOrd="0" presId="urn:microsoft.com/office/officeart/2005/8/layout/lProcess2"/>
    <dgm:cxn modelId="{1294EED6-52CB-41F5-905D-D2DEE919AACA}" type="presParOf" srcId="{56F6D91E-1F51-467B-B76E-1CB503B6BDF8}" destId="{1F6E5BED-C76F-4D41-9BE9-E75DA2A4E692}" srcOrd="0" destOrd="0" presId="urn:microsoft.com/office/officeart/2005/8/layout/lProcess2"/>
    <dgm:cxn modelId="{3226ADA5-8835-4F49-A59D-EC65AC960220}" type="presParOf" srcId="{56F6D91E-1F51-467B-B76E-1CB503B6BDF8}" destId="{F8CE13D8-B086-4B7A-B6E2-4BB2A3AB063F}" srcOrd="1" destOrd="0" presId="urn:microsoft.com/office/officeart/2005/8/layout/lProcess2"/>
    <dgm:cxn modelId="{1AAB1557-D879-4B8A-85A3-FE490CD864D3}" type="presParOf" srcId="{56F6D91E-1F51-467B-B76E-1CB503B6BDF8}" destId="{8DA61EBE-A99A-4B24-9B32-63DBA472471E}" srcOrd="2" destOrd="0" presId="urn:microsoft.com/office/officeart/2005/8/layout/lProcess2"/>
    <dgm:cxn modelId="{12D34B0F-93D5-4162-A8CE-19AE040C4E73}" type="presParOf" srcId="{56F6D91E-1F51-467B-B76E-1CB503B6BDF8}" destId="{72356D58-4FDE-4AD2-A472-C988F6A4DB2D}" srcOrd="3" destOrd="0" presId="urn:microsoft.com/office/officeart/2005/8/layout/lProcess2"/>
    <dgm:cxn modelId="{058820E3-9E5F-48D3-B59F-4B81AE3082B0}" type="presParOf" srcId="{56F6D91E-1F51-467B-B76E-1CB503B6BDF8}" destId="{23FCA74F-5659-44CC-90DD-DAFDFB067509}" srcOrd="4" destOrd="0" presId="urn:microsoft.com/office/officeart/2005/8/layout/lProcess2"/>
    <dgm:cxn modelId="{2E9795E3-C0FA-483B-A4B9-9A5175D3A651}" type="presParOf" srcId="{56F6D91E-1F51-467B-B76E-1CB503B6BDF8}" destId="{E0A83640-0B68-4676-A799-46B2F0D6368E}" srcOrd="5" destOrd="0" presId="urn:microsoft.com/office/officeart/2005/8/layout/lProcess2"/>
    <dgm:cxn modelId="{4D69ED48-A836-4136-8B3E-9733DFDCC221}" type="presParOf" srcId="{56F6D91E-1F51-467B-B76E-1CB503B6BDF8}" destId="{0C6AB357-582C-4F02-A082-3CB75796A6E9}" srcOrd="6" destOrd="0" presId="urn:microsoft.com/office/officeart/2005/8/layout/lProcess2"/>
    <dgm:cxn modelId="{33B47484-CFC5-4539-95BA-2DEFBB439DCD}" type="presParOf" srcId="{56F6D91E-1F51-467B-B76E-1CB503B6BDF8}" destId="{FDBD4A64-B68C-4971-B4DA-ACFBCE699934}" srcOrd="7" destOrd="0" presId="urn:microsoft.com/office/officeart/2005/8/layout/lProcess2"/>
    <dgm:cxn modelId="{4CF99748-A76E-4372-9655-FD93A7533786}" type="presParOf" srcId="{56F6D91E-1F51-467B-B76E-1CB503B6BDF8}" destId="{CC10A897-A90C-48FD-A2C9-26545313909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31CE3-142D-45A6-97B5-4B3FA2175320}">
      <dsp:nvSpPr>
        <dsp:cNvPr id="0" name=""/>
        <dsp:cNvSpPr/>
      </dsp:nvSpPr>
      <dsp:spPr>
        <a:xfrm>
          <a:off x="1151" y="0"/>
          <a:ext cx="2130726" cy="4355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tx1">
                  <a:lumMod val="50000"/>
                </a:schemeClr>
              </a:solidFill>
            </a:rPr>
            <a:t>Build Your Story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50000"/>
                </a:schemeClr>
              </a:solidFill>
            </a:rPr>
            <a:t>Ask yourself some key questions</a:t>
          </a:r>
          <a:endParaRPr lang="en-US" sz="16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151" y="0"/>
        <a:ext cx="2130726" cy="1306760"/>
      </dsp:txXfrm>
    </dsp:sp>
    <dsp:sp modelId="{07EFA5ED-F15D-44FD-98FF-3FAC0F4FEBE6}">
      <dsp:nvSpPr>
        <dsp:cNvPr id="0" name=""/>
        <dsp:cNvSpPr/>
      </dsp:nvSpPr>
      <dsp:spPr>
        <a:xfrm>
          <a:off x="52085" y="1307027"/>
          <a:ext cx="2030786" cy="564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What are your goals?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Short-term (internship/break into X)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Long-term (post MBA +2-3 years)</a:t>
          </a:r>
          <a:endParaRPr lang="en-US" sz="800" kern="1200" dirty="0"/>
        </a:p>
      </dsp:txBody>
      <dsp:txXfrm>
        <a:off x="68614" y="1323556"/>
        <a:ext cx="1997728" cy="531274"/>
      </dsp:txXfrm>
    </dsp:sp>
    <dsp:sp modelId="{DDC69906-55F0-4B74-9E01-E1640601D7AA}">
      <dsp:nvSpPr>
        <dsp:cNvPr id="0" name=""/>
        <dsp:cNvSpPr/>
      </dsp:nvSpPr>
      <dsp:spPr>
        <a:xfrm>
          <a:off x="52085" y="2010245"/>
          <a:ext cx="2030786" cy="90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can you contribute to a specific company?  What value will you add?</a:t>
          </a:r>
          <a:endParaRPr lang="en-US" sz="9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Specific skills: coding, languages, PM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Specific experiences: cross-company collaboration, moving the needle forward, new launch of anything, high stakes or high pressure environments</a:t>
          </a:r>
          <a:endParaRPr lang="en-US" sz="800" kern="1200" dirty="0"/>
        </a:p>
      </dsp:txBody>
      <dsp:txXfrm>
        <a:off x="78526" y="2036686"/>
        <a:ext cx="1977904" cy="849876"/>
      </dsp:txXfrm>
    </dsp:sp>
    <dsp:sp modelId="{9F3112B2-29D1-4500-ADD0-FF2DB6858971}">
      <dsp:nvSpPr>
        <dsp:cNvPr id="0" name=""/>
        <dsp:cNvSpPr/>
      </dsp:nvSpPr>
      <dsp:spPr>
        <a:xfrm>
          <a:off x="68718" y="3093454"/>
          <a:ext cx="2030786" cy="1085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Where do you want to work, and why?</a:t>
          </a:r>
          <a:endParaRPr lang="en-US" sz="9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Location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Company type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Company location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Company size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Company culture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Type of role</a:t>
          </a:r>
          <a:endParaRPr lang="en-US" sz="800" kern="1200" dirty="0"/>
        </a:p>
      </dsp:txBody>
      <dsp:txXfrm>
        <a:off x="100523" y="3125259"/>
        <a:ext cx="1967176" cy="1022308"/>
      </dsp:txXfrm>
    </dsp:sp>
    <dsp:sp modelId="{4D79391B-B71B-4CF7-B58D-92EC3930909C}">
      <dsp:nvSpPr>
        <dsp:cNvPr id="0" name=""/>
        <dsp:cNvSpPr/>
      </dsp:nvSpPr>
      <dsp:spPr>
        <a:xfrm>
          <a:off x="2311221" y="0"/>
          <a:ext cx="2150044" cy="4355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>
                  <a:lumMod val="50000"/>
                </a:schemeClr>
              </a:solidFill>
            </a:rPr>
            <a:t>Prep Materials</a:t>
          </a:r>
          <a:endParaRPr lang="en-US" sz="1600" b="0" kern="1200" dirty="0" smtClean="0">
            <a:solidFill>
              <a:schemeClr val="tx1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>
                  <a:lumMod val="50000"/>
                </a:schemeClr>
              </a:solidFill>
            </a:rPr>
            <a:t>Resume, Cover Letter, LinkedIn</a:t>
          </a:r>
          <a:endParaRPr lang="en-US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311221" y="0"/>
        <a:ext cx="2150044" cy="1306760"/>
      </dsp:txXfrm>
    </dsp:sp>
    <dsp:sp modelId="{50757D10-CE3A-4784-86E8-35FEA3BB9D3A}">
      <dsp:nvSpPr>
        <dsp:cNvPr id="0" name=""/>
        <dsp:cNvSpPr/>
      </dsp:nvSpPr>
      <dsp:spPr>
        <a:xfrm>
          <a:off x="2366489" y="1306843"/>
          <a:ext cx="2030786" cy="137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Resume &amp; Cover letter</a:t>
          </a:r>
          <a:endParaRPr lang="en-US" sz="9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Resume: strong skills focus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Add tech friendly key words – compare JD to your resume and CL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Add relevant experiences, even if not professional: side projects, blogs, start-ups, class projects, etc. 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CL’s: Discuss your interest in the company (culture, products, location)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Build a case both for the electronic and human scans</a:t>
          </a:r>
          <a:endParaRPr lang="en-US" sz="800" kern="1200" dirty="0"/>
        </a:p>
      </dsp:txBody>
      <dsp:txXfrm>
        <a:off x="2406876" y="1347230"/>
        <a:ext cx="1950012" cy="1298136"/>
      </dsp:txXfrm>
    </dsp:sp>
    <dsp:sp modelId="{86F712E0-688D-4932-87A7-AD606540EFB5}">
      <dsp:nvSpPr>
        <dsp:cNvPr id="0" name=""/>
        <dsp:cNvSpPr/>
      </dsp:nvSpPr>
      <dsp:spPr>
        <a:xfrm>
          <a:off x="2363483" y="2850002"/>
          <a:ext cx="2030786" cy="1342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LinkedIn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Tech is likely to look at your LinkedIn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Profile pic can be creative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Highlight areas of interest in your headline/summary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Make sure your profile is tech friendly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Link to blogs, posts, projects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Follow key companies, influencers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Join groups – great way to message for free</a:t>
          </a:r>
          <a:endParaRPr lang="en-US" sz="8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</dsp:txBody>
      <dsp:txXfrm>
        <a:off x="2402791" y="2889310"/>
        <a:ext cx="1952170" cy="1263449"/>
      </dsp:txXfrm>
    </dsp:sp>
    <dsp:sp modelId="{2CE8DE3D-8B10-4E96-AC62-F316D52A75D2}">
      <dsp:nvSpPr>
        <dsp:cNvPr id="0" name=""/>
        <dsp:cNvSpPr/>
      </dsp:nvSpPr>
      <dsp:spPr>
        <a:xfrm>
          <a:off x="4663658" y="0"/>
          <a:ext cx="3547199" cy="4355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>
                  <a:lumMod val="50000"/>
                </a:schemeClr>
              </a:solidFill>
            </a:rPr>
            <a:t>Network &amp; Apply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>
                  <a:lumMod val="50000"/>
                </a:schemeClr>
              </a:solidFill>
            </a:rPr>
            <a:t>LAMP, network, find an advocate    and apply!</a:t>
          </a:r>
          <a:endParaRPr lang="en-US" sz="2500" b="1" kern="1200" dirty="0"/>
        </a:p>
      </dsp:txBody>
      <dsp:txXfrm>
        <a:off x="4663658" y="0"/>
        <a:ext cx="3547199" cy="1306760"/>
      </dsp:txXfrm>
    </dsp:sp>
    <dsp:sp modelId="{1F6E5BED-C76F-4D41-9BE9-E75DA2A4E692}">
      <dsp:nvSpPr>
        <dsp:cNvPr id="0" name=""/>
        <dsp:cNvSpPr/>
      </dsp:nvSpPr>
      <dsp:spPr>
        <a:xfrm>
          <a:off x="4862942" y="1306899"/>
          <a:ext cx="3148632" cy="49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Update your LAMP list:</a:t>
          </a:r>
          <a:endParaRPr lang="en-US" sz="9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No OCR Companies &amp; 25 employer minimum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Group by industry/theme</a:t>
          </a:r>
          <a:endParaRPr lang="en-US" sz="800" kern="1200" dirty="0"/>
        </a:p>
      </dsp:txBody>
      <dsp:txXfrm>
        <a:off x="4877337" y="1321294"/>
        <a:ext cx="3119842" cy="462680"/>
      </dsp:txXfrm>
    </dsp:sp>
    <dsp:sp modelId="{8DA61EBE-A99A-4B24-9B32-63DBA472471E}">
      <dsp:nvSpPr>
        <dsp:cNvPr id="0" name=""/>
        <dsp:cNvSpPr/>
      </dsp:nvSpPr>
      <dsp:spPr>
        <a:xfrm>
          <a:off x="4871258" y="1873981"/>
          <a:ext cx="3132000" cy="6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Networking tips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Very specific ask in outreach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Be ready to talk in detail about company, position, &amp; products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You need to feel like someone who can hit the ground running, not someone who needs time to ramp</a:t>
          </a:r>
          <a:endParaRPr lang="en-US" sz="800" kern="1200" dirty="0"/>
        </a:p>
      </dsp:txBody>
      <dsp:txXfrm>
        <a:off x="4891312" y="1894035"/>
        <a:ext cx="3091892" cy="644584"/>
      </dsp:txXfrm>
    </dsp:sp>
    <dsp:sp modelId="{23FCA74F-5659-44CC-90DD-DAFDFB067509}">
      <dsp:nvSpPr>
        <dsp:cNvPr id="0" name=""/>
        <dsp:cNvSpPr/>
      </dsp:nvSpPr>
      <dsp:spPr>
        <a:xfrm>
          <a:off x="4871258" y="2634285"/>
          <a:ext cx="3132000" cy="369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Be first to apply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Preliminary scans of talent pool can happen before the due date</a:t>
          </a:r>
          <a:endParaRPr lang="en-US" sz="800" kern="1200" dirty="0"/>
        </a:p>
      </dsp:txBody>
      <dsp:txXfrm>
        <a:off x="4882080" y="2645107"/>
        <a:ext cx="3110356" cy="347843"/>
      </dsp:txXfrm>
    </dsp:sp>
    <dsp:sp modelId="{0C6AB357-582C-4F02-A082-3CB75796A6E9}">
      <dsp:nvSpPr>
        <dsp:cNvPr id="0" name=""/>
        <dsp:cNvSpPr/>
      </dsp:nvSpPr>
      <dsp:spPr>
        <a:xfrm>
          <a:off x="4879574" y="3079383"/>
          <a:ext cx="3115368" cy="49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Find advocates</a:t>
          </a:r>
          <a:endParaRPr lang="en-U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LinkedIn, </a:t>
          </a:r>
          <a:r>
            <a:rPr lang="en-US" sz="800" kern="1200" dirty="0" err="1" smtClean="0"/>
            <a:t>CornellConnect</a:t>
          </a:r>
          <a:r>
            <a:rPr lang="en-US" sz="800" kern="1200" dirty="0" smtClean="0"/>
            <a:t>, </a:t>
          </a:r>
          <a:r>
            <a:rPr lang="en-US" sz="800" kern="1200" dirty="0" err="1" smtClean="0"/>
            <a:t>JConnect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Undergrad or personal contacts</a:t>
          </a:r>
          <a:endParaRPr lang="en-US" sz="800" kern="1200" dirty="0"/>
        </a:p>
      </dsp:txBody>
      <dsp:txXfrm>
        <a:off x="4893969" y="3093778"/>
        <a:ext cx="3086578" cy="462680"/>
      </dsp:txXfrm>
    </dsp:sp>
    <dsp:sp modelId="{CC10A897-A90C-48FD-A2C9-26545313909B}">
      <dsp:nvSpPr>
        <dsp:cNvPr id="0" name=""/>
        <dsp:cNvSpPr/>
      </dsp:nvSpPr>
      <dsp:spPr>
        <a:xfrm>
          <a:off x="4904502" y="3654779"/>
          <a:ext cx="3147190" cy="49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Referrals</a:t>
          </a:r>
          <a:endParaRPr lang="en-U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Either 3-4 days of posting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OR apply first get referral 2nd</a:t>
          </a:r>
          <a:endParaRPr lang="en-US" sz="800" kern="1200" dirty="0"/>
        </a:p>
      </dsp:txBody>
      <dsp:txXfrm>
        <a:off x="4918897" y="3669174"/>
        <a:ext cx="3118400" cy="462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9598F-17D2-424F-A0CB-073B77B4853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AB707-51E8-8B4D-A85A-26F701FE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5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48C2-9BB6-2746-B804-80E7D6E1D6D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2152-C417-F14B-BA2A-B28B3861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46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w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21371" y="0"/>
            <a:ext cx="0" cy="6858000"/>
          </a:xfrm>
          <a:prstGeom prst="line">
            <a:avLst/>
          </a:prstGeom>
          <a:ln w="28575" cmpd="sng">
            <a:solidFill>
              <a:srgbClr val="EF37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573" y="2778487"/>
            <a:ext cx="4564062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573" y="4628875"/>
            <a:ext cx="4564062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r="8545"/>
          <a:stretch/>
        </p:blipFill>
        <p:spPr>
          <a:xfrm>
            <a:off x="7395406" y="0"/>
            <a:ext cx="1748594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366000" y="0"/>
            <a:ext cx="342900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 descr="CCB-schools-logo-lock-KO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" t="55750" r="75295" b="4081"/>
          <a:stretch/>
        </p:blipFill>
        <p:spPr>
          <a:xfrm>
            <a:off x="273178" y="666749"/>
            <a:ext cx="504501" cy="502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/>
          <a:stretch/>
        </p:blipFill>
        <p:spPr>
          <a:xfrm>
            <a:off x="1118846" y="632362"/>
            <a:ext cx="4491332" cy="12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0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96924" y="1609344"/>
            <a:ext cx="7662863" cy="4551363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2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6925" y="1669420"/>
            <a:ext cx="3615928" cy="43687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69420"/>
            <a:ext cx="3621088" cy="4368799"/>
          </a:xfrm>
        </p:spPr>
        <p:txBody>
          <a:bodyPr/>
          <a:lstStyle>
            <a:lvl1pPr>
              <a:defRPr sz="1900">
                <a:solidFill>
                  <a:srgbClr val="809699"/>
                </a:solidFill>
              </a:defRPr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5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– 2 Column w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6924" y="2476501"/>
            <a:ext cx="3615927" cy="36194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76501"/>
            <a:ext cx="3621088" cy="36194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96924" y="1676400"/>
            <a:ext cx="3615927" cy="736600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24400" y="1676400"/>
            <a:ext cx="3621088" cy="736600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0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oBullets - White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6925" y="684212"/>
            <a:ext cx="7662863" cy="914400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96927" y="1948620"/>
            <a:ext cx="3776276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80969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09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– White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– White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13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96924" y="1682750"/>
            <a:ext cx="3615927" cy="43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724400" y="1682750"/>
            <a:ext cx="3621088" cy="43688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70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3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7450" y="6356350"/>
            <a:ext cx="7845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6925" y="684212"/>
            <a:ext cx="4013597" cy="733425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96926" y="2032000"/>
            <a:ext cx="4013596" cy="38100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72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wLea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6925" y="1981200"/>
            <a:ext cx="3898144" cy="2921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96925" y="684213"/>
            <a:ext cx="3898144" cy="90963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>
                <a:solidFill>
                  <a:srgbClr val="8096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797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–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7764958" y="6356350"/>
            <a:ext cx="77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3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– w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21371" y="0"/>
            <a:ext cx="0" cy="6858000"/>
          </a:xfrm>
          <a:prstGeom prst="line">
            <a:avLst/>
          </a:prstGeom>
          <a:ln w="28575" cmpd="sng">
            <a:solidFill>
              <a:srgbClr val="EF37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573" y="2778487"/>
            <a:ext cx="4564062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573" y="4628875"/>
            <a:ext cx="4564062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8"/>
          <a:stretch/>
        </p:blipFill>
        <p:spPr>
          <a:xfrm>
            <a:off x="7423981" y="0"/>
            <a:ext cx="1720019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366000" y="0"/>
            <a:ext cx="342900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 descr="CCB-schools-logo-lock-KO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" t="55750" r="75295" b="4081"/>
          <a:stretch/>
        </p:blipFill>
        <p:spPr>
          <a:xfrm>
            <a:off x="273178" y="666749"/>
            <a:ext cx="504501" cy="502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/>
          <a:stretch/>
        </p:blipFill>
        <p:spPr>
          <a:xfrm>
            <a:off x="1118846" y="632362"/>
            <a:ext cx="4491332" cy="12229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8440" y="1441450"/>
            <a:ext cx="7669593" cy="34734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600">
                <a:solidFill>
                  <a:srgbClr val="B31B1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764958" y="6356350"/>
            <a:ext cx="77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5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7450" y="6356350"/>
            <a:ext cx="7845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6925" y="684212"/>
            <a:ext cx="4013597" cy="733425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96926" y="2032000"/>
            <a:ext cx="4013596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80969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32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oBullets -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6925" y="684212"/>
            <a:ext cx="7662863" cy="914400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96927" y="1948620"/>
            <a:ext cx="3776276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80969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764958" y="6356350"/>
            <a:ext cx="77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6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–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64958" y="6356350"/>
            <a:ext cx="77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6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–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7764958" y="6356350"/>
            <a:ext cx="77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0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87438" y="2400300"/>
            <a:ext cx="3659188" cy="1701800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4" y="5049080"/>
            <a:ext cx="2905692" cy="6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21371" y="0"/>
            <a:ext cx="0" cy="6858000"/>
          </a:xfrm>
          <a:prstGeom prst="line">
            <a:avLst/>
          </a:prstGeom>
          <a:ln w="28575" cmpd="sng">
            <a:solidFill>
              <a:srgbClr val="EF37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263573" y="2778487"/>
            <a:ext cx="4564062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263573" y="4628875"/>
            <a:ext cx="4564062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CB-schools-logo-lock-K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" t="55750" r="75295" b="4081"/>
          <a:stretch/>
        </p:blipFill>
        <p:spPr>
          <a:xfrm>
            <a:off x="273178" y="666749"/>
            <a:ext cx="504501" cy="502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/>
          <a:stretch/>
        </p:blipFill>
        <p:spPr>
          <a:xfrm>
            <a:off x="1118846" y="632362"/>
            <a:ext cx="4491332" cy="12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6925" y="684212"/>
            <a:ext cx="7669593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74689" y="6444341"/>
            <a:ext cx="3141937" cy="277134"/>
          </a:xfrm>
          <a:prstGeom prst="rect">
            <a:avLst/>
          </a:prstGeom>
          <a:solidFill>
            <a:srgbClr val="E4E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4" y="1609090"/>
            <a:ext cx="7669593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96925" y="6428275"/>
            <a:ext cx="347472" cy="253916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fld id="{1FD7D614-8CFA-FA48-A827-2A2253F88F50}" type="slidenum">
              <a:rPr lang="en-US" sz="1050" b="1" smtClean="0">
                <a:solidFill>
                  <a:srgbClr val="809699"/>
                </a:solidFill>
              </a:rPr>
              <a:t>‹#›</a:t>
            </a:fld>
            <a:endParaRPr lang="en-US" sz="800" b="0" dirty="0">
              <a:solidFill>
                <a:srgbClr val="809699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44397" y="6450744"/>
            <a:ext cx="6399403" cy="215444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r>
              <a:rPr lang="en-US" sz="800" b="1" baseline="0" dirty="0" smtClean="0">
                <a:solidFill>
                  <a:srgbClr val="809699"/>
                </a:solidFill>
              </a:rPr>
              <a:t>Johnson   |   C</a:t>
            </a:r>
            <a:r>
              <a:rPr lang="en-US" sz="800" b="1" dirty="0" smtClean="0">
                <a:solidFill>
                  <a:srgbClr val="809699"/>
                </a:solidFill>
              </a:rPr>
              <a:t>ornell SC Johnson College of Business</a:t>
            </a:r>
            <a:r>
              <a:rPr lang="en-US" sz="800" b="1" baseline="0" dirty="0" smtClean="0">
                <a:solidFill>
                  <a:srgbClr val="809699"/>
                </a:solidFill>
              </a:rPr>
              <a:t>  </a:t>
            </a:r>
            <a:endParaRPr lang="en-US" sz="800" b="0" dirty="0">
              <a:solidFill>
                <a:srgbClr val="809699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764958" y="6356350"/>
            <a:ext cx="77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4" r:id="rId2"/>
    <p:sldLayoutId id="2147483666" r:id="rId3"/>
    <p:sldLayoutId id="2147483664" r:id="rId4"/>
    <p:sldLayoutId id="2147483701" r:id="rId5"/>
    <p:sldLayoutId id="2147483690" r:id="rId6"/>
    <p:sldLayoutId id="2147483661" r:id="rId7"/>
    <p:sldLayoutId id="2147483699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B31B1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700"/>
        </a:spcBef>
        <a:spcAft>
          <a:spcPts val="500"/>
        </a:spcAft>
        <a:buClr>
          <a:srgbClr val="B31B1B"/>
        </a:buClr>
        <a:buFont typeface="Arial"/>
        <a:buChar char="•"/>
        <a:defRPr sz="1900" kern="1200">
          <a:solidFill>
            <a:srgbClr val="80969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300"/>
        </a:spcBef>
        <a:spcAft>
          <a:spcPts val="500"/>
        </a:spcAft>
        <a:buClr>
          <a:srgbClr val="809699"/>
        </a:buClr>
        <a:buFont typeface="Arial"/>
        <a:buChar char="–"/>
        <a:defRPr sz="1500" kern="1200">
          <a:solidFill>
            <a:srgbClr val="80969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50"/>
        </a:spcBef>
        <a:spcAft>
          <a:spcPts val="500"/>
        </a:spcAft>
        <a:buClr>
          <a:srgbClr val="B31B1B"/>
        </a:buClr>
        <a:buFont typeface="Arial"/>
        <a:buChar char="•"/>
        <a:defRPr sz="1400" kern="1200">
          <a:solidFill>
            <a:srgbClr val="80969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500"/>
        </a:spcAft>
        <a:buClr>
          <a:srgbClr val="809699"/>
        </a:buClr>
        <a:buFont typeface="Arial"/>
        <a:buChar char="–"/>
        <a:defRPr sz="1300" kern="1200">
          <a:solidFill>
            <a:srgbClr val="80969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50"/>
        </a:spcBef>
        <a:spcAft>
          <a:spcPts val="500"/>
        </a:spcAft>
        <a:buClr>
          <a:srgbClr val="B31B1B"/>
        </a:buClr>
        <a:buFont typeface="Arial"/>
        <a:buChar char="•"/>
        <a:defRPr sz="1200" kern="1200">
          <a:solidFill>
            <a:srgbClr val="80969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6925" y="684212"/>
            <a:ext cx="7669593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1609090"/>
            <a:ext cx="7669594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74689" y="6444341"/>
            <a:ext cx="3141937" cy="277134"/>
          </a:xfrm>
          <a:prstGeom prst="rect">
            <a:avLst/>
          </a:prstGeom>
          <a:solidFill>
            <a:srgbClr val="E4E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64958" y="6356350"/>
            <a:ext cx="77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6925" y="6428275"/>
            <a:ext cx="347472" cy="253916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fld id="{70345428-DA33-F545-865B-00EB7D730DA9}" type="slidenum">
              <a:rPr lang="en-US" sz="1050" b="1" smtClean="0">
                <a:solidFill>
                  <a:srgbClr val="809699"/>
                </a:solidFill>
              </a:rPr>
              <a:t>‹#›</a:t>
            </a:fld>
            <a:endParaRPr lang="en-US" sz="800" b="0" dirty="0">
              <a:solidFill>
                <a:srgbClr val="809699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4397" y="6450744"/>
            <a:ext cx="6399403" cy="215444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r>
              <a:rPr lang="en-US" sz="800" b="1" baseline="0" dirty="0" smtClean="0">
                <a:solidFill>
                  <a:srgbClr val="809699"/>
                </a:solidFill>
              </a:rPr>
              <a:t>Johnson   |   C</a:t>
            </a:r>
            <a:r>
              <a:rPr lang="en-US" sz="800" b="1" dirty="0" smtClean="0">
                <a:solidFill>
                  <a:srgbClr val="809699"/>
                </a:solidFill>
              </a:rPr>
              <a:t>ornell SC Johnson College of Business</a:t>
            </a:r>
            <a:r>
              <a:rPr lang="en-US" sz="800" b="1" baseline="0" dirty="0" smtClean="0">
                <a:solidFill>
                  <a:srgbClr val="809699"/>
                </a:solidFill>
              </a:rPr>
              <a:t>  </a:t>
            </a:r>
            <a:endParaRPr lang="en-US" sz="800" b="0" dirty="0">
              <a:solidFill>
                <a:srgbClr val="809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5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83" r:id="rId3"/>
    <p:sldLayoutId id="2147483685" r:id="rId4"/>
    <p:sldLayoutId id="2147483702" r:id="rId5"/>
    <p:sldLayoutId id="2147483691" r:id="rId6"/>
    <p:sldLayoutId id="2147483688" r:id="rId7"/>
    <p:sldLayoutId id="2147483694" r:id="rId8"/>
    <p:sldLayoutId id="2147483703" r:id="rId9"/>
    <p:sldLayoutId id="2147483686" r:id="rId10"/>
    <p:sldLayoutId id="214748370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B31B1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700"/>
        </a:spcBef>
        <a:spcAft>
          <a:spcPts val="500"/>
        </a:spcAft>
        <a:buClr>
          <a:srgbClr val="B31B1B"/>
        </a:buClr>
        <a:buFont typeface="Arial"/>
        <a:buChar char="•"/>
        <a:defRPr sz="1900" kern="1200">
          <a:solidFill>
            <a:srgbClr val="80969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300"/>
        </a:spcBef>
        <a:spcAft>
          <a:spcPts val="500"/>
        </a:spcAft>
        <a:buClr>
          <a:srgbClr val="809699"/>
        </a:buClr>
        <a:buFont typeface="Arial"/>
        <a:buChar char="–"/>
        <a:defRPr sz="1500" kern="1200">
          <a:solidFill>
            <a:srgbClr val="80969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50"/>
        </a:spcBef>
        <a:spcAft>
          <a:spcPts val="500"/>
        </a:spcAft>
        <a:buClr>
          <a:srgbClr val="B31B1B"/>
        </a:buClr>
        <a:buFont typeface="Arial"/>
        <a:buChar char="•"/>
        <a:defRPr sz="1400" kern="1200">
          <a:solidFill>
            <a:srgbClr val="80969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500"/>
        </a:spcAft>
        <a:buClr>
          <a:srgbClr val="809699"/>
        </a:buClr>
        <a:buFont typeface="Arial"/>
        <a:buChar char="–"/>
        <a:defRPr sz="1300" kern="1200">
          <a:solidFill>
            <a:srgbClr val="80969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50"/>
        </a:spcBef>
        <a:spcAft>
          <a:spcPts val="500"/>
        </a:spcAft>
        <a:buClr>
          <a:srgbClr val="B31B1B"/>
        </a:buClr>
        <a:buFont typeface="Arial"/>
        <a:buChar char="•"/>
        <a:defRPr sz="1200" kern="1200">
          <a:solidFill>
            <a:srgbClr val="80969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R3GAZD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umni.cornell.edu/csv/" TargetMode="External"/><Relationship Id="rId3" Type="http://schemas.openxmlformats.org/officeDocument/2006/relationships/hyperlink" Target="https://cen.cornell.edu/" TargetMode="External"/><Relationship Id="rId7" Type="http://schemas.openxmlformats.org/officeDocument/2006/relationships/hyperlink" Target="https://groups.yahoo.com/neo/groups/CAANC-Connect/info" TargetMode="External"/><Relationship Id="rId2" Type="http://schemas.openxmlformats.org/officeDocument/2006/relationships/hyperlink" Target="https://cornellconnect.cornell.ed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cornellnorcal.com/" TargetMode="External"/><Relationship Id="rId5" Type="http://schemas.openxmlformats.org/officeDocument/2006/relationships/hyperlink" Target="https://groups.yahoo.com/neo/groups/big_red_bulletin/info" TargetMode="External"/><Relationship Id="rId4" Type="http://schemas.openxmlformats.org/officeDocument/2006/relationships/hyperlink" Target="http://nyc.cornell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yyMnNDrZDak9UcBulVe7EV6qA3UpOG3xrvvT-Mwy-rw/edit#gid=0" TargetMode="External"/><Relationship Id="rId3" Type="http://schemas.openxmlformats.org/officeDocument/2006/relationships/hyperlink" Target="http://www.nytimes.com/pages/technology/index.html" TargetMode="External"/><Relationship Id="rId7" Type="http://schemas.openxmlformats.org/officeDocument/2006/relationships/hyperlink" Target="https://280group.com/product-management-blog/10-revealing-interview-questions-from-product-management-executives/" TargetMode="External"/><Relationship Id="rId2" Type="http://schemas.openxmlformats.org/officeDocument/2006/relationships/hyperlink" Target="http://www.wsj.com/news/technology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productcharles.com/" TargetMode="External"/><Relationship Id="rId5" Type="http://schemas.openxmlformats.org/officeDocument/2006/relationships/hyperlink" Target="http://venturebeat.com/" TargetMode="External"/><Relationship Id="rId4" Type="http://schemas.openxmlformats.org/officeDocument/2006/relationships/hyperlink" Target="http://www.economist.com/topics/technology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Yu7Gfb5jxaSoa5ugltdEC72QygRDB3rKzVrODTiz3Ms/edit?usp=sharing" TargetMode="External"/><Relationship Id="rId2" Type="http://schemas.openxmlformats.org/officeDocument/2006/relationships/hyperlink" Target="https://docs.google.com/spreadsheets/d/17L2anxPF1V4qDEEwzpe4eLIybAytwNwVdX4O11bzFDg/edit#gid=0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hyperlink" Target="https://docs.google.com/a/cornell.edu/forms/d/e/1FAIpQLScdj1AHbB4kzPbW04mITTXIjQgHM9kkTQDtBqt6RoxhqRvwUg/viewfor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trade.com/book/8BMBQ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artup-ecosystem.compass.co/ser2015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</a:t>
            </a:r>
            <a:br>
              <a:rPr lang="en-US" dirty="0" smtClean="0"/>
            </a:br>
            <a:r>
              <a:rPr lang="en-US" dirty="0" smtClean="0"/>
              <a:t>Just-in-time Job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Annie </a:t>
            </a:r>
            <a:r>
              <a:rPr lang="en-US" dirty="0" err="1" smtClean="0"/>
              <a:t>Marra</a:t>
            </a:r>
            <a:endParaRPr lang="en-US" dirty="0" smtClean="0"/>
          </a:p>
          <a:p>
            <a:r>
              <a:rPr lang="en-US" dirty="0" smtClean="0"/>
              <a:t>Assistant Director</a:t>
            </a:r>
          </a:p>
          <a:p>
            <a:r>
              <a:rPr lang="en-US" dirty="0" smtClean="0"/>
              <a:t>February 27,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 Tech Companies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39798"/>
            <a:ext cx="7080070" cy="4901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2309" y="637370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/>
              <a:t>https://www.venturescanner.com/infographics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675" y="0"/>
            <a:ext cx="4293326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BEYOND THE TITANS &amp; SAN FRANCISCO</a:t>
            </a:r>
          </a:p>
        </p:txBody>
      </p:sp>
    </p:spTree>
    <p:extLst>
      <p:ext uri="{BB962C8B-B14F-4D97-AF65-F5344CB8AC3E}">
        <p14:creationId xmlns:p14="http://schemas.microsoft.com/office/powerpoint/2010/main" val="7738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Tech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" y="1142206"/>
            <a:ext cx="7419704" cy="5136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0629" y="647530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https://www.venturescanner.com/infographics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675" y="0"/>
            <a:ext cx="4293326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BEYOND THE TITANS &amp; SAN FRANCISCO</a:t>
            </a:r>
          </a:p>
        </p:txBody>
      </p:sp>
    </p:spTree>
    <p:extLst>
      <p:ext uri="{BB962C8B-B14F-4D97-AF65-F5344CB8AC3E}">
        <p14:creationId xmlns:p14="http://schemas.microsoft.com/office/powerpoint/2010/main" val="32573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3" y="1318948"/>
            <a:ext cx="7116689" cy="4926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0629" y="647530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https://www.venturescanner.com/infographics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675" y="0"/>
            <a:ext cx="4293326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BEYOND THE TITANS &amp; SAN FRANCISCO</a:t>
            </a:r>
          </a:p>
        </p:txBody>
      </p:sp>
    </p:spTree>
    <p:extLst>
      <p:ext uri="{BB962C8B-B14F-4D97-AF65-F5344CB8AC3E}">
        <p14:creationId xmlns:p14="http://schemas.microsoft.com/office/powerpoint/2010/main" val="30025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27" y="1142206"/>
            <a:ext cx="7611291" cy="5269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0629" y="647530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https://www.venturescanner.com/infographics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675" y="0"/>
            <a:ext cx="4293326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BEYOND THE TITANS &amp; SAN FRANCISCO</a:t>
            </a:r>
          </a:p>
        </p:txBody>
      </p:sp>
    </p:spTree>
    <p:extLst>
      <p:ext uri="{BB962C8B-B14F-4D97-AF65-F5344CB8AC3E}">
        <p14:creationId xmlns:p14="http://schemas.microsoft.com/office/powerpoint/2010/main" val="16758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of the story…</a:t>
            </a:r>
            <a:endParaRPr lang="en-US" dirty="0"/>
          </a:p>
        </p:txBody>
      </p:sp>
      <p:pic>
        <p:nvPicPr>
          <p:cNvPr id="1028" name="Picture 4" descr="Image result for freaking 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"/>
          <a:stretch/>
        </p:blipFill>
        <p:spPr bwMode="auto">
          <a:xfrm>
            <a:off x="2538639" y="2122577"/>
            <a:ext cx="3952875" cy="36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32261" y="722267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TECH GENERAL STRATEGY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796924" y="1455374"/>
            <a:ext cx="6091555" cy="41597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ts val="70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9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300"/>
              </a:spcBef>
              <a:spcAft>
                <a:spcPts val="500"/>
              </a:spcAft>
              <a:buClr>
                <a:srgbClr val="809699"/>
              </a:buClr>
              <a:buFont typeface="Arial"/>
              <a:buChar char="–"/>
              <a:defRPr sz="15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5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4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spcAft>
                <a:spcPts val="500"/>
              </a:spcAft>
              <a:buClr>
                <a:srgbClr val="809699"/>
              </a:buClr>
              <a:buFont typeface="Arial"/>
              <a:buChar char="–"/>
              <a:defRPr sz="13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5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2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</a:pPr>
            <a:r>
              <a:rPr lang="en-US" dirty="0" smtClean="0">
                <a:solidFill>
                  <a:srgbClr val="B31B1B"/>
                </a:solidFill>
              </a:rPr>
              <a:t>Basics for tech off-campus</a:t>
            </a:r>
            <a:endParaRPr lang="en-US" dirty="0" smtClean="0">
              <a:solidFill>
                <a:srgbClr val="B31B1B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</a:pPr>
            <a:r>
              <a:rPr lang="en-US" dirty="0" smtClean="0">
                <a:solidFill>
                  <a:srgbClr val="B31B1B"/>
                </a:solidFill>
              </a:rPr>
              <a:t>Skills tech cares about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</a:pPr>
            <a:r>
              <a:rPr lang="en-US" dirty="0" smtClean="0">
                <a:solidFill>
                  <a:srgbClr val="B31B1B"/>
                </a:solidFill>
              </a:rPr>
              <a:t>Tech networking tips</a:t>
            </a:r>
            <a:endParaRPr lang="en-US" dirty="0">
              <a:solidFill>
                <a:srgbClr val="B3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526" y="5686493"/>
            <a:ext cx="7669593" cy="915988"/>
          </a:xfrm>
        </p:spPr>
        <p:txBody>
          <a:bodyPr/>
          <a:lstStyle/>
          <a:p>
            <a:pPr algn="ctr"/>
            <a:r>
              <a:rPr lang="en-US" dirty="0" smtClean="0"/>
              <a:t>Make plans – Go places – Visit people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10167169"/>
              </p:ext>
            </p:extLst>
          </p:nvPr>
        </p:nvGraphicFramePr>
        <p:xfrm>
          <a:off x="532015" y="1139239"/>
          <a:ext cx="8212974" cy="435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95406" y="0"/>
            <a:ext cx="3448595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BASICS FOR TECH OFF CAMPUS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7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tech cares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96924" y="1343337"/>
            <a:ext cx="7662863" cy="455136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</a:pPr>
            <a:r>
              <a:rPr lang="en-US" sz="1600" dirty="0"/>
              <a:t>Ability to </a:t>
            </a:r>
            <a:r>
              <a:rPr lang="en-US" sz="1600" b="1" dirty="0">
                <a:solidFill>
                  <a:schemeClr val="accent6"/>
                </a:solidFill>
              </a:rPr>
              <a:t>influence</a:t>
            </a:r>
            <a:r>
              <a:rPr lang="en-US" sz="1600" dirty="0"/>
              <a:t> and </a:t>
            </a:r>
            <a:r>
              <a:rPr lang="en-US" sz="1600" dirty="0" smtClean="0"/>
              <a:t>lead</a:t>
            </a:r>
          </a:p>
          <a:p>
            <a:pPr marL="342900" indent="-342900">
              <a:lnSpc>
                <a:spcPct val="110000"/>
              </a:lnSpc>
            </a:pPr>
            <a:r>
              <a:rPr lang="en-US" sz="1600" dirty="0" smtClean="0"/>
              <a:t>Resilience </a:t>
            </a:r>
            <a:r>
              <a:rPr lang="en-US" sz="1600" dirty="0"/>
              <a:t>&amp; tolerance for </a:t>
            </a:r>
            <a:r>
              <a:rPr lang="en-US" sz="1600" b="1" dirty="0">
                <a:solidFill>
                  <a:schemeClr val="accent6"/>
                </a:solidFill>
              </a:rPr>
              <a:t>ambiguity</a:t>
            </a:r>
          </a:p>
          <a:p>
            <a:pPr marL="342900" indent="-342900">
              <a:lnSpc>
                <a:spcPct val="110000"/>
              </a:lnSpc>
            </a:pPr>
            <a:r>
              <a:rPr lang="en-US" sz="1600" dirty="0"/>
              <a:t>Strong process skills and detail orientation…but ability to scrap it to get stuff done</a:t>
            </a:r>
          </a:p>
          <a:p>
            <a:pPr marL="342900" indent="-342900">
              <a:lnSpc>
                <a:spcPct val="110000"/>
              </a:lnSpc>
            </a:pPr>
            <a:r>
              <a:rPr lang="en-US" sz="1600" dirty="0"/>
              <a:t>Problem solving/removing obstacles for a successful launch &amp; gaining market share</a:t>
            </a:r>
          </a:p>
          <a:p>
            <a:pPr marL="342900" indent="-342900">
              <a:lnSpc>
                <a:spcPct val="110000"/>
              </a:lnSpc>
            </a:pPr>
            <a:r>
              <a:rPr lang="en-US" sz="1600" dirty="0"/>
              <a:t>Communication skills</a:t>
            </a:r>
          </a:p>
          <a:p>
            <a:pPr marL="342900" indent="-342900">
              <a:lnSpc>
                <a:spcPct val="110000"/>
              </a:lnSpc>
            </a:pPr>
            <a:r>
              <a:rPr lang="en-US" sz="1600" dirty="0"/>
              <a:t>Business judgment and market knowledge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Know your customer needs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Prove your strategy works using data analytics &amp; modeling</a:t>
            </a:r>
          </a:p>
          <a:p>
            <a:pPr lvl="1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>
                <a:uFillTx/>
              </a:defRPr>
            </a:pPr>
            <a:r>
              <a:rPr lang="en-US" sz="1600" dirty="0"/>
              <a:t>Constant cost/benefit analysis</a:t>
            </a:r>
          </a:p>
          <a:p>
            <a:pPr marL="285750" indent="-28575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Fluency with + passion for tech</a:t>
            </a:r>
          </a:p>
          <a:p>
            <a:pPr marL="285750" indent="-28575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en-US" sz="1600" dirty="0"/>
              <a:t>Recent coding skills</a:t>
            </a:r>
          </a:p>
          <a:p>
            <a:pPr lvl="1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>
                <a:uFillTx/>
              </a:defRPr>
            </a:pPr>
            <a:r>
              <a:rPr lang="en-US" sz="1600" dirty="0"/>
              <a:t>Important ONLY for </a:t>
            </a:r>
            <a:r>
              <a:rPr lang="en-US" sz="1600" dirty="0" smtClean="0"/>
              <a:t>Google/VMWare/etc. </a:t>
            </a:r>
            <a:r>
              <a:rPr lang="en-US" sz="1600" dirty="0"/>
              <a:t>&amp; other software heavy companies) and ONLY for Product Management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26727" y="0"/>
            <a:ext cx="3117274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SKILLS TECH CARES ABOUT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networking tips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01327" y="3840480"/>
            <a:ext cx="7860787" cy="25446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Hi xxx, </a:t>
            </a:r>
          </a:p>
          <a:p>
            <a:pPr marL="0" indent="0">
              <a:buNone/>
            </a:pPr>
            <a:r>
              <a:rPr lang="en-US" dirty="0"/>
              <a:t>Hope you are well! </a:t>
            </a:r>
          </a:p>
          <a:p>
            <a:pPr marL="0" indent="0">
              <a:buNone/>
            </a:pPr>
            <a:r>
              <a:rPr lang="en-US" dirty="0"/>
              <a:t>I am a current Cornell student, focusing on developing my data analytics &amp; strategy skills for a career in product marketing in tech. 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reached out to you as a Cornell alum with a successful career in Tech product marketing, as well as someone who I have common connections with (xxx &amp; xxx). ABC Company has been doing some amazing things with data analytics in the </a:t>
            </a:r>
            <a:r>
              <a:rPr lang="en-US" dirty="0" err="1"/>
              <a:t>MarTech</a:t>
            </a:r>
            <a:r>
              <a:rPr lang="en-US" dirty="0"/>
              <a:t> space, and I’d love to learn more about how you are navigating your career there. </a:t>
            </a:r>
          </a:p>
          <a:p>
            <a:pPr marL="0" indent="0">
              <a:buNone/>
            </a:pPr>
            <a:r>
              <a:rPr lang="en-US" dirty="0" smtClean="0"/>
              <a:t>Would </a:t>
            </a:r>
            <a:r>
              <a:rPr lang="en-US" dirty="0"/>
              <a:t>you be open to having coffee with me when I’m visiting Boston in 2 weeks? I’m also generally available via phone/Skype MWF from 2-4pm ET. 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really appreciate the advice I’ve received from other alumni in the industry, and look forward to connecting with you. Thanks so much for your time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Best</a:t>
            </a:r>
            <a:r>
              <a:rPr lang="en-US" dirty="0"/>
              <a:t>, </a:t>
            </a:r>
            <a:r>
              <a:rPr lang="en-US" dirty="0" smtClean="0"/>
              <a:t>your </a:t>
            </a:r>
            <a:r>
              <a:rPr lang="en-US" dirty="0"/>
              <a:t>name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5731" y="1489940"/>
            <a:ext cx="832213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C00000"/>
                </a:solidFill>
              </a:rPr>
              <a:t>Networking outreach needs to be targeted and specific: </a:t>
            </a:r>
            <a:r>
              <a:rPr lang="en-US" sz="1300" dirty="0">
                <a:solidFill>
                  <a:srgbClr val="C00000"/>
                </a:solidFill>
                <a:hlinkClick r:id="rId2"/>
              </a:rPr>
              <a:t>http://goo.gl/R3GAZD</a:t>
            </a:r>
            <a:endParaRPr lang="en-US" sz="1300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</a:rPr>
              <a:t>Look for both a recruiter AND a person in your function at each company of </a:t>
            </a:r>
            <a:r>
              <a:rPr lang="en-US" sz="1300" dirty="0" smtClean="0">
                <a:solidFill>
                  <a:srgbClr val="C00000"/>
                </a:solidFill>
              </a:rPr>
              <a:t>interest. They </a:t>
            </a:r>
            <a:r>
              <a:rPr lang="en-US" sz="1300" dirty="0">
                <a:solidFill>
                  <a:srgbClr val="C00000"/>
                </a:solidFill>
              </a:rPr>
              <a:t>each look at hiring differently &amp; have good, often different </a:t>
            </a:r>
            <a:r>
              <a:rPr lang="en-US" sz="1300" dirty="0" smtClean="0">
                <a:solidFill>
                  <a:srgbClr val="C00000"/>
                </a:solidFill>
              </a:rPr>
              <a:t>advice</a:t>
            </a: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C00000"/>
                </a:solidFill>
              </a:rPr>
              <a:t>Focus </a:t>
            </a:r>
            <a:r>
              <a:rPr lang="en-US" sz="1300" dirty="0">
                <a:solidFill>
                  <a:srgbClr val="C00000"/>
                </a:solidFill>
              </a:rPr>
              <a:t>on why you wanted to connect with them &amp; what you can offer them </a:t>
            </a:r>
            <a:r>
              <a:rPr lang="en-US" sz="1300" dirty="0" smtClean="0">
                <a:solidFill>
                  <a:srgbClr val="C00000"/>
                </a:solidFill>
              </a:rPr>
              <a:t>too</a:t>
            </a:r>
          </a:p>
          <a:p>
            <a:pPr marL="285750" indent="-28575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C00000"/>
                </a:solidFill>
              </a:rPr>
              <a:t>Try </a:t>
            </a:r>
            <a:r>
              <a:rPr lang="en-US" sz="1300" dirty="0">
                <a:solidFill>
                  <a:srgbClr val="C00000"/>
                </a:solidFill>
              </a:rPr>
              <a:t>group </a:t>
            </a:r>
            <a:r>
              <a:rPr lang="en-US" sz="1300" dirty="0" smtClean="0">
                <a:solidFill>
                  <a:srgbClr val="C00000"/>
                </a:solidFill>
              </a:rPr>
              <a:t>networking </a:t>
            </a:r>
            <a:r>
              <a:rPr lang="en-US" sz="13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contacts have been suggesting this to several candidates, it’s still a good look for you!</a:t>
            </a:r>
            <a:endParaRPr lang="en-US" sz="1300" dirty="0" smtClean="0">
              <a:solidFill>
                <a:srgbClr val="C00000"/>
              </a:solidFill>
            </a:endParaRPr>
          </a:p>
          <a:p>
            <a:pPr marL="742950" lvl="1" indent="-28575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C00000"/>
                </a:solidFill>
              </a:rPr>
              <a:t>Identify </a:t>
            </a:r>
            <a:r>
              <a:rPr lang="en-US" sz="1300" dirty="0">
                <a:solidFill>
                  <a:srgbClr val="C00000"/>
                </a:solidFill>
              </a:rPr>
              <a:t>classmates who share your interests, each pick a company, then ask alum to do a 1:5-person skype call or </a:t>
            </a:r>
            <a:r>
              <a:rPr lang="en-US" sz="1300" dirty="0" smtClean="0">
                <a:solidFill>
                  <a:srgbClr val="C00000"/>
                </a:solidFill>
              </a:rPr>
              <a:t>similar</a:t>
            </a:r>
          </a:p>
          <a:p>
            <a:pPr marL="742950" lvl="1" indent="-28575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en-US" sz="1300" dirty="0" smtClean="0">
                <a:solidFill>
                  <a:srgbClr val="C00000"/>
                </a:solidFill>
              </a:rPr>
              <a:t>Sample outreach: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6727" y="0"/>
            <a:ext cx="3117274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TECH </a:t>
            </a:r>
            <a:r>
              <a:rPr lang="en-US" sz="1600" dirty="0" smtClean="0">
                <a:solidFill>
                  <a:schemeClr val="bg1"/>
                </a:solidFill>
              </a:rPr>
              <a:t>NETWORKING TIPS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networking tips – II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8393" y="3761012"/>
            <a:ext cx="398332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Following up</a:t>
            </a:r>
          </a:p>
          <a:p>
            <a:r>
              <a:rPr lang="en-US" dirty="0" smtClean="0"/>
              <a:t>Thank </a:t>
            </a:r>
            <a:r>
              <a:rPr lang="en-US" dirty="0" err="1" smtClean="0"/>
              <a:t>you’s</a:t>
            </a:r>
            <a:endParaRPr lang="en-US" dirty="0"/>
          </a:p>
          <a:p>
            <a:pPr marL="285750" indent="-2857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Be </a:t>
            </a:r>
            <a:r>
              <a:rPr lang="en-US" sz="1600" dirty="0" smtClean="0"/>
              <a:t>brief, </a:t>
            </a:r>
            <a:r>
              <a:rPr lang="en-US" sz="1400" dirty="0" smtClean="0"/>
              <a:t>4-5 </a:t>
            </a:r>
            <a:r>
              <a:rPr lang="en-US" sz="1400" dirty="0"/>
              <a:t>sentences </a:t>
            </a:r>
          </a:p>
          <a:p>
            <a:pPr marL="285750" indent="-2857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Provide value</a:t>
            </a:r>
          </a:p>
          <a:p>
            <a:pPr lvl="1">
              <a:buClr>
                <a:srgbClr val="B31B1B"/>
              </a:buClr>
            </a:pPr>
            <a:r>
              <a:rPr lang="en-US" sz="1400" dirty="0"/>
              <a:t>Recap your conversation</a:t>
            </a:r>
          </a:p>
          <a:p>
            <a:pPr lvl="1">
              <a:buClr>
                <a:srgbClr val="B31B1B"/>
              </a:buClr>
            </a:pPr>
            <a:r>
              <a:rPr lang="en-US" sz="1400" dirty="0"/>
              <a:t>Provide them a link to an article </a:t>
            </a:r>
            <a:endParaRPr lang="en-US" sz="1400" dirty="0"/>
          </a:p>
          <a:p>
            <a:pPr marL="285750" indent="-2857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Timing</a:t>
            </a:r>
            <a:endParaRPr lang="en-US" sz="1600" dirty="0"/>
          </a:p>
          <a:p>
            <a:pPr lvl="1">
              <a:buClr>
                <a:srgbClr val="B31B1B"/>
              </a:buClr>
            </a:pPr>
            <a:r>
              <a:rPr lang="en-US" sz="1200" dirty="0"/>
              <a:t>Every 6-8 weeks is plenty to keep the relationship alive</a:t>
            </a:r>
          </a:p>
          <a:p>
            <a:pPr lvl="1">
              <a:buClr>
                <a:srgbClr val="B31B1B"/>
              </a:buClr>
            </a:pPr>
            <a:r>
              <a:rPr lang="en-US" sz="1200" dirty="0"/>
              <a:t>It’s tricky to balance persistent with pestering</a:t>
            </a:r>
          </a:p>
          <a:p>
            <a:pPr>
              <a:buClr>
                <a:schemeClr val="tx1">
                  <a:lumMod val="50000"/>
                </a:schemeClr>
              </a:buClr>
            </a:pPr>
            <a:endParaRPr lang="en-US" sz="13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6727" y="0"/>
            <a:ext cx="3117274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TECH </a:t>
            </a:r>
            <a:r>
              <a:rPr lang="en-US" sz="1600" dirty="0" smtClean="0">
                <a:solidFill>
                  <a:schemeClr val="bg1"/>
                </a:solidFill>
              </a:rPr>
              <a:t>NETWORKING TIPS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261" y="3761012"/>
            <a:ext cx="374904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chemeClr val="tx1">
                    <a:lumMod val="50000"/>
                  </a:schemeClr>
                </a:solidFill>
              </a:rPr>
              <a:t>Alumni group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err="1" smtClean="0">
                <a:hlinkClick r:id="rId2"/>
              </a:rPr>
              <a:t>CornellConnect</a:t>
            </a:r>
            <a:endParaRPr lang="en-US" sz="16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>
                <a:hlinkClick r:id="rId3"/>
              </a:rPr>
              <a:t>Cornell Entrepreneur Network</a:t>
            </a:r>
            <a:endParaRPr lang="en-US" sz="16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NYC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hlinkClick r:id="rId4"/>
              </a:rPr>
              <a:t>Cornell NYC</a:t>
            </a:r>
            <a:r>
              <a:rPr lang="en-US" sz="1400" kern="0" dirty="0" smtClean="0"/>
              <a:t>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hlinkClick r:id="rId5"/>
              </a:rPr>
              <a:t>Big Red Bulletin</a:t>
            </a:r>
            <a:r>
              <a:rPr lang="en-US" sz="1400" kern="0" dirty="0" smtClean="0"/>
              <a:t> for alumni in Metro NYC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Bay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hlinkClick r:id="rId6"/>
              </a:rPr>
              <a:t>Cornell Alumni – </a:t>
            </a:r>
            <a:r>
              <a:rPr lang="en-US" sz="1400" kern="0" dirty="0" err="1" smtClean="0">
                <a:hlinkClick r:id="rId6"/>
              </a:rPr>
              <a:t>Norcal</a:t>
            </a:r>
            <a:endParaRPr lang="en-US" sz="1400" kern="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hlinkClick r:id="rId7"/>
              </a:rPr>
              <a:t>CAANC-Connect</a:t>
            </a:r>
            <a:r>
              <a:rPr lang="en-US" sz="1400" kern="0" dirty="0" smtClean="0"/>
              <a:t> yahoo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hlinkClick r:id="rId8"/>
              </a:rPr>
              <a:t>Cornell Silicon Valley</a:t>
            </a:r>
            <a:r>
              <a:rPr lang="en-US" sz="1400" kern="0" dirty="0" smtClean="0"/>
              <a:t> (CSV)</a:t>
            </a:r>
            <a:endParaRPr lang="en-US" sz="1400" kern="0" dirty="0"/>
          </a:p>
        </p:txBody>
      </p:sp>
      <p:sp>
        <p:nvSpPr>
          <p:cNvPr id="3" name="Rectangle 2"/>
          <p:cNvSpPr/>
          <p:nvPr/>
        </p:nvSpPr>
        <p:spPr>
          <a:xfrm>
            <a:off x="722110" y="1657063"/>
            <a:ext cx="745761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31B1B"/>
                </a:solidFill>
              </a:rPr>
              <a:t>Micro-targeting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will yield you more qualified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Targeting of companies/contacts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Tech is ‘logical.’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your </a:t>
            </a:r>
            <a:r>
              <a:rPr lang="en-US" sz="1400" dirty="0" smtClean="0"/>
              <a:t>story/pitch/PARs/skills </a:t>
            </a:r>
            <a:r>
              <a:rPr lang="en-US" sz="1400" dirty="0"/>
              <a:t>don’t make sense…a contact is less likely to help you</a:t>
            </a:r>
          </a:p>
          <a:p>
            <a:r>
              <a:rPr lang="en-US" sz="1600" b="1" dirty="0" smtClean="0">
                <a:solidFill>
                  <a:srgbClr val="B31B1B"/>
                </a:solidFill>
              </a:rPr>
              <a:t>LAMP List strategy </a:t>
            </a:r>
            <a:r>
              <a:rPr lang="en-US" sz="1600" dirty="0" smtClean="0"/>
              <a:t>is </a:t>
            </a:r>
            <a:r>
              <a:rPr lang="en-US" sz="1600" dirty="0"/>
              <a:t>important to help focus outreach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L(Dream), A(Alumni), M(Motivation), P(Posting)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Book is at Management Library with quick start guide in back</a:t>
            </a:r>
          </a:p>
        </p:txBody>
      </p:sp>
    </p:spTree>
    <p:extLst>
      <p:ext uri="{BB962C8B-B14F-4D97-AF65-F5344CB8AC3E}">
        <p14:creationId xmlns:p14="http://schemas.microsoft.com/office/powerpoint/2010/main" val="17359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96925" y="1521876"/>
            <a:ext cx="2643179" cy="415979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Looking at the Numbers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Johnson hiring data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Beyond the </a:t>
            </a:r>
            <a:r>
              <a:rPr lang="en-US" dirty="0" smtClean="0"/>
              <a:t>Titans &amp; San Francisco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Tech General Strategy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Basics for tech off-campus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Skills tech cares about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Tech networking tips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Tech Tips &amp; Resources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Industry resources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 tips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HTC Resources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Suzie Wong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Key Dates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34166" y="0"/>
            <a:ext cx="2286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62766" y="0"/>
            <a:ext cx="226001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702" y="2269375"/>
            <a:ext cx="2423771" cy="20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564" y="822019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 TIPS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796924" y="1455374"/>
            <a:ext cx="6091555" cy="41597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ts val="70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9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300"/>
              </a:spcBef>
              <a:spcAft>
                <a:spcPts val="500"/>
              </a:spcAft>
              <a:buClr>
                <a:srgbClr val="809699"/>
              </a:buClr>
              <a:buFont typeface="Arial"/>
              <a:buChar char="–"/>
              <a:defRPr sz="15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5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4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spcAft>
                <a:spcPts val="500"/>
              </a:spcAft>
              <a:buClr>
                <a:srgbClr val="809699"/>
              </a:buClr>
              <a:buFont typeface="Arial"/>
              <a:buChar char="–"/>
              <a:defRPr sz="13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5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2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</a:pPr>
            <a:r>
              <a:rPr lang="en-US" dirty="0" smtClean="0">
                <a:solidFill>
                  <a:srgbClr val="B31B1B"/>
                </a:solidFill>
              </a:rPr>
              <a:t>Industry resources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</a:pPr>
            <a:r>
              <a:rPr lang="en-US" dirty="0" smtClean="0">
                <a:solidFill>
                  <a:srgbClr val="B31B1B"/>
                </a:solidFill>
              </a:rPr>
              <a:t>Pro tips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</a:pPr>
            <a:r>
              <a:rPr lang="en-US" dirty="0">
                <a:solidFill>
                  <a:srgbClr val="B31B1B"/>
                </a:solidFill>
              </a:rPr>
              <a:t>HTC Resources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</a:pPr>
            <a:r>
              <a:rPr lang="en-US" dirty="0">
                <a:solidFill>
                  <a:srgbClr val="B31B1B"/>
                </a:solidFill>
              </a:rPr>
              <a:t>Suzie Wong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</a:pPr>
            <a:r>
              <a:rPr lang="en-US" dirty="0">
                <a:solidFill>
                  <a:srgbClr val="B31B1B"/>
                </a:solidFill>
              </a:rPr>
              <a:t>Key Dates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</a:pPr>
            <a:endParaRPr lang="en-US" dirty="0">
              <a:solidFill>
                <a:srgbClr val="B3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83292"/>
            <a:ext cx="7669593" cy="915988"/>
          </a:xfrm>
        </p:spPr>
        <p:txBody>
          <a:bodyPr/>
          <a:lstStyle/>
          <a:p>
            <a:r>
              <a:rPr lang="en-US" dirty="0" smtClean="0"/>
              <a:t>Must reads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02920" y="1631619"/>
            <a:ext cx="8382000" cy="323986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uFillTx/>
                <a:cs typeface="Verdana"/>
              </a:rPr>
              <a:t>To learn re tech or prepare for interviews:</a:t>
            </a:r>
          </a:p>
          <a:p>
            <a:pPr marL="512763" lvl="1" indent="-379413" eaLnBrk="1" hangingPunct="1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400" b="1" i="1" dirty="0" smtClean="0">
                <a:uFillTx/>
                <a:cs typeface="Verdana"/>
              </a:rPr>
              <a:t>Tech Industry</a:t>
            </a:r>
            <a:r>
              <a:rPr lang="en-US" sz="1400" b="1" dirty="0" smtClean="0">
                <a:uFillTx/>
                <a:cs typeface="Verdana"/>
              </a:rPr>
              <a:t>: </a:t>
            </a:r>
            <a:r>
              <a:rPr lang="en-US" sz="1400" dirty="0" smtClean="0">
                <a:uFillTx/>
                <a:cs typeface="Verdana"/>
                <a:hlinkClick r:id="rId2"/>
              </a:rPr>
              <a:t>Wall Street Journal Tech</a:t>
            </a:r>
            <a:r>
              <a:rPr lang="en-US" sz="1400" dirty="0" smtClean="0">
                <a:uFillTx/>
                <a:cs typeface="Verdana"/>
              </a:rPr>
              <a:t>, </a:t>
            </a:r>
            <a:r>
              <a:rPr lang="en-US" sz="1400" dirty="0" smtClean="0">
                <a:uFillTx/>
                <a:cs typeface="Verdana"/>
                <a:hlinkClick r:id="rId3"/>
              </a:rPr>
              <a:t>NY Times Tech</a:t>
            </a:r>
            <a:r>
              <a:rPr lang="en-US" sz="1400" dirty="0" smtClean="0">
                <a:uFillTx/>
                <a:cs typeface="Verdana"/>
              </a:rPr>
              <a:t>, </a:t>
            </a:r>
            <a:r>
              <a:rPr lang="en-US" sz="1400" dirty="0" smtClean="0">
                <a:uFillTx/>
                <a:cs typeface="Verdana"/>
                <a:hlinkClick r:id="rId4"/>
              </a:rPr>
              <a:t>Economist</a:t>
            </a:r>
            <a:r>
              <a:rPr lang="en-US" sz="1400" dirty="0" smtClean="0">
                <a:uFillTx/>
                <a:cs typeface="Verdana"/>
              </a:rPr>
              <a:t>, </a:t>
            </a:r>
            <a:r>
              <a:rPr lang="en-US" sz="1400" dirty="0" err="1" smtClean="0">
                <a:uFillTx/>
                <a:cs typeface="Verdana"/>
                <a:hlinkClick r:id="rId5"/>
              </a:rPr>
              <a:t>VentureBeat</a:t>
            </a:r>
            <a:endParaRPr lang="en-US" sz="1400" b="1" i="1" dirty="0">
              <a:cs typeface="Verdana"/>
            </a:endParaRPr>
          </a:p>
          <a:p>
            <a:pPr marL="512763" lvl="1" indent="-379413" eaLnBrk="1" hangingPunct="1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400" b="1" i="1" dirty="0" smtClean="0">
                <a:uFillTx/>
                <a:cs typeface="Verdana"/>
              </a:rPr>
              <a:t>Tech Products</a:t>
            </a:r>
            <a:r>
              <a:rPr lang="en-US" sz="1400" b="1" dirty="0" smtClean="0">
                <a:uFillTx/>
                <a:cs typeface="Verdana"/>
              </a:rPr>
              <a:t>: </a:t>
            </a:r>
            <a:r>
              <a:rPr lang="en-US" sz="1400" dirty="0" err="1" smtClean="0">
                <a:uFillTx/>
                <a:cs typeface="Verdana"/>
              </a:rPr>
              <a:t>Techmeme</a:t>
            </a:r>
            <a:r>
              <a:rPr lang="en-US" sz="1400" dirty="0" smtClean="0">
                <a:uFillTx/>
                <a:cs typeface="Verdana"/>
              </a:rPr>
              <a:t>, Product Hunt, TechCrunch, Re/Code, Wired, </a:t>
            </a:r>
            <a:r>
              <a:rPr lang="en-US" sz="1400" dirty="0" err="1" smtClean="0">
                <a:uFillTx/>
                <a:cs typeface="Verdana"/>
              </a:rPr>
              <a:t>Engadget</a:t>
            </a:r>
            <a:r>
              <a:rPr lang="en-US" sz="1400" dirty="0">
                <a:uFillTx/>
                <a:cs typeface="Verdana"/>
              </a:rPr>
              <a:t>, Mashable, </a:t>
            </a:r>
            <a:r>
              <a:rPr lang="en-US" sz="1400" dirty="0" smtClean="0">
                <a:uFillTx/>
                <a:cs typeface="Verdana"/>
              </a:rPr>
              <a:t>ZDNet, CIO</a:t>
            </a:r>
            <a:endParaRPr lang="en-US" sz="1400" b="1" dirty="0" smtClean="0">
              <a:cs typeface="Verdana"/>
            </a:endParaRPr>
          </a:p>
          <a:p>
            <a:pPr marL="512763" lvl="1" indent="-379413" eaLnBrk="1" hangingPunct="1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400" b="1" dirty="0" smtClean="0">
                <a:cs typeface="Verdana"/>
              </a:rPr>
              <a:t>Industry analyses: </a:t>
            </a:r>
            <a:r>
              <a:rPr lang="en-US" sz="1400" dirty="0" err="1" smtClean="0">
                <a:cs typeface="Verdana"/>
              </a:rPr>
              <a:t>CBInsights</a:t>
            </a:r>
            <a:r>
              <a:rPr lang="en-US" sz="1400" dirty="0" smtClean="0">
                <a:cs typeface="Verdana"/>
              </a:rPr>
              <a:t>, </a:t>
            </a:r>
            <a:r>
              <a:rPr lang="en-US" sz="1400" dirty="0" err="1" smtClean="0">
                <a:cs typeface="Verdana"/>
              </a:rPr>
              <a:t>Mattermark</a:t>
            </a:r>
            <a:r>
              <a:rPr lang="en-US" sz="1400" dirty="0" smtClean="0">
                <a:cs typeface="Verdana"/>
              </a:rPr>
              <a:t>, </a:t>
            </a:r>
            <a:r>
              <a:rPr lang="en-US" sz="1400" dirty="0" err="1" smtClean="0">
                <a:cs typeface="Verdana"/>
              </a:rPr>
              <a:t>VentureScanner</a:t>
            </a:r>
            <a:r>
              <a:rPr lang="en-US" sz="1400" dirty="0" smtClean="0">
                <a:cs typeface="Verdana"/>
              </a:rPr>
              <a:t> (Infographics), </a:t>
            </a:r>
            <a:r>
              <a:rPr lang="en-US" sz="1400" dirty="0" err="1" smtClean="0">
                <a:cs typeface="Verdana"/>
              </a:rPr>
              <a:t>FirstMark</a:t>
            </a:r>
            <a:r>
              <a:rPr lang="en-US" sz="1400" dirty="0" smtClean="0">
                <a:cs typeface="Verdana"/>
              </a:rPr>
              <a:t> Capital</a:t>
            </a:r>
          </a:p>
          <a:p>
            <a:pPr marL="512763" lvl="1" indent="-379413" eaLnBrk="1" hangingPunct="1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400" b="1" dirty="0" smtClean="0">
                <a:uFillTx/>
                <a:cs typeface="Verdana"/>
              </a:rPr>
              <a:t>PM Interview Prep</a:t>
            </a:r>
            <a:endParaRPr lang="en-US" sz="1400" dirty="0" smtClean="0">
              <a:uFillTx/>
              <a:cs typeface="Verdana"/>
            </a:endParaRPr>
          </a:p>
          <a:p>
            <a:pPr marL="912813" lvl="2" indent="-379413" eaLnBrk="1" hangingPunct="1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cs typeface="Verdana"/>
                <a:hlinkClick r:id="rId6"/>
              </a:rPr>
              <a:t>http://productcharles.com</a:t>
            </a:r>
            <a:r>
              <a:rPr lang="en-US" dirty="0" smtClean="0">
                <a:cs typeface="Verdana"/>
                <a:hlinkClick r:id="rId6"/>
              </a:rPr>
              <a:t>/</a:t>
            </a:r>
            <a:endParaRPr lang="en-US" dirty="0" smtClean="0">
              <a:cs typeface="Verdana"/>
            </a:endParaRPr>
          </a:p>
          <a:p>
            <a:pPr marL="912813" lvl="2" indent="-379413" eaLnBrk="1" hangingPunct="1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 smtClean="0">
                <a:uFillTx/>
                <a:cs typeface="Verdana"/>
                <a:hlinkClick r:id="rId7"/>
              </a:rPr>
              <a:t>Sample PM interview questions </a:t>
            </a:r>
            <a:r>
              <a:rPr lang="en-US" dirty="0" smtClean="0">
                <a:uFillTx/>
                <a:cs typeface="Verdana"/>
              </a:rPr>
              <a:t>(behavioral)</a:t>
            </a:r>
          </a:p>
          <a:p>
            <a:pPr marL="912813" lvl="2" indent="-379413" eaLnBrk="1" hangingPunct="1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2B1BFF"/>
                </a:solidFill>
                <a:uFillTx/>
                <a:cs typeface="Verdana"/>
                <a:hlinkClick r:id="rId8"/>
              </a:rPr>
              <a:t>PM101</a:t>
            </a:r>
            <a:r>
              <a:rPr lang="en-US" dirty="0" smtClean="0">
                <a:uFillTx/>
                <a:cs typeface="Verdana"/>
              </a:rPr>
              <a:t> (older doc from Google PMs)</a:t>
            </a:r>
          </a:p>
          <a:p>
            <a:pPr marL="912813" lvl="2" indent="-379413" eaLnBrk="1" hangingPunct="1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endParaRPr lang="en-US" dirty="0">
              <a:cs typeface="Verdana"/>
            </a:endParaRPr>
          </a:p>
          <a:p>
            <a:pPr marL="512763" lvl="1" indent="-379413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400" b="1" i="1" kern="0" dirty="0">
                <a:cs typeface="Verdana"/>
              </a:rPr>
              <a:t>Books:</a:t>
            </a:r>
          </a:p>
          <a:p>
            <a:pPr marL="912813" lvl="2" indent="-379413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kern="0" dirty="0">
                <a:cs typeface="Verdana"/>
              </a:rPr>
              <a:t>160 PM Questions (Lewis Lin, </a:t>
            </a:r>
            <a:r>
              <a:rPr lang="en-US" kern="0" dirty="0" err="1">
                <a:cs typeface="Verdana"/>
              </a:rPr>
              <a:t>Teng</a:t>
            </a:r>
            <a:r>
              <a:rPr lang="en-US" kern="0" dirty="0">
                <a:cs typeface="Verdana"/>
              </a:rPr>
              <a:t> Lu)</a:t>
            </a:r>
          </a:p>
          <a:p>
            <a:pPr marL="912813" lvl="2" indent="-379413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kern="0" dirty="0">
                <a:cs typeface="Verdana"/>
              </a:rPr>
              <a:t>Decode &amp; Conquer (Lewis Lin)</a:t>
            </a:r>
          </a:p>
          <a:p>
            <a:pPr marL="912813" lvl="2" indent="-379413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kern="0" dirty="0">
                <a:cs typeface="Verdana"/>
              </a:rPr>
              <a:t>Cracking the PM Interview (Gayle </a:t>
            </a:r>
            <a:r>
              <a:rPr lang="en-US" kern="0" dirty="0" err="1">
                <a:cs typeface="Verdana"/>
              </a:rPr>
              <a:t>Laakmann</a:t>
            </a:r>
            <a:r>
              <a:rPr lang="en-US" kern="0" dirty="0">
                <a:cs typeface="Verdana"/>
              </a:rPr>
              <a:t> McDowell)</a:t>
            </a:r>
          </a:p>
          <a:p>
            <a:pPr marL="912813" lvl="2" indent="-379413" eaLnBrk="1" hangingPunct="1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endParaRPr lang="en-US" sz="1100" dirty="0" smtClean="0">
              <a:uFillTx/>
              <a:latin typeface="Verdana"/>
              <a:cs typeface="Verdana"/>
            </a:endParaRPr>
          </a:p>
          <a:p>
            <a:pPr marL="912813" lvl="2" indent="-379413" eaLnBrk="1" hangingPunct="1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endParaRPr lang="en-US" sz="1800" dirty="0">
              <a:uFillTx/>
              <a:latin typeface="Verdana"/>
              <a:cs typeface="Verdana"/>
            </a:endParaRPr>
          </a:p>
          <a:p>
            <a:pPr marL="133350" lvl="1" indent="0" eaLnBrk="1" hangingPunct="1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en-US" sz="1800" dirty="0" smtClean="0"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2920" y="4154978"/>
            <a:ext cx="4648200" cy="144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uFillTx/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</a:defRPr>
            </a:lvl9pPr>
          </a:lstStyle>
          <a:p>
            <a:pPr marL="912813" lvl="2" indent="-379413" eaLnBrk="1" hangingPunct="1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endParaRPr lang="en-US" sz="1600" kern="0" dirty="0" smtClean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6727" y="0"/>
            <a:ext cx="3117274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INDUSTRY RESOURCES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925" y="1600200"/>
            <a:ext cx="728195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Tech </a:t>
            </a:r>
            <a:r>
              <a:rPr lang="en-US" sz="1400" dirty="0" smtClean="0"/>
              <a:t>doesn’t always value the MBA </a:t>
            </a:r>
            <a:r>
              <a:rPr lang="en-US" sz="1400" dirty="0"/>
              <a:t>like </a:t>
            </a:r>
            <a:r>
              <a:rPr lang="en-US" sz="1400" dirty="0" smtClean="0"/>
              <a:t>other </a:t>
            </a:r>
            <a:r>
              <a:rPr lang="en-US" sz="1400" dirty="0" smtClean="0"/>
              <a:t>industries</a:t>
            </a:r>
          </a:p>
          <a:p>
            <a:pPr marL="171450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Tech </a:t>
            </a:r>
            <a:r>
              <a:rPr lang="en-US" sz="1400" dirty="0"/>
              <a:t>likes to ‘</a:t>
            </a:r>
            <a:r>
              <a:rPr lang="en-US" sz="1400" b="1" dirty="0"/>
              <a:t>test drive</a:t>
            </a:r>
            <a:r>
              <a:rPr lang="en-US" sz="1400" dirty="0"/>
              <a:t>’ people</a:t>
            </a:r>
          </a:p>
          <a:p>
            <a:pPr marL="628650" lvl="1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i="1" dirty="0" smtClean="0"/>
              <a:t>This is leading to a focus </a:t>
            </a:r>
            <a:r>
              <a:rPr lang="en-US" sz="1400" i="1" dirty="0"/>
              <a:t>on internship programs and converting </a:t>
            </a:r>
            <a:r>
              <a:rPr lang="en-US" sz="1400" i="1" dirty="0" smtClean="0"/>
              <a:t>interns</a:t>
            </a:r>
          </a:p>
          <a:p>
            <a:pPr marL="628650" lvl="1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171450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University recruiting vs. Just in Time (JIT)</a:t>
            </a:r>
          </a:p>
          <a:p>
            <a:pPr marL="628650" lvl="1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i="1" dirty="0" smtClean="0"/>
              <a:t>Few </a:t>
            </a:r>
            <a:r>
              <a:rPr lang="en-US" sz="1400" i="1" dirty="0"/>
              <a:t>tech firms have full-time MBA hiring programs – they lump you in with regular job seekers into ‘just-in-time’ category</a:t>
            </a:r>
          </a:p>
          <a:p>
            <a:pPr marL="628650" lvl="1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i="1" dirty="0"/>
              <a:t>Programs = they forecast &amp; ‘hold’ jobs</a:t>
            </a:r>
          </a:p>
          <a:p>
            <a:pPr marL="628650" lvl="1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i="1" dirty="0"/>
              <a:t>JIT = they </a:t>
            </a:r>
            <a:r>
              <a:rPr lang="en-US" sz="1400" i="1" dirty="0" smtClean="0"/>
              <a:t>don’t/can’t</a:t>
            </a:r>
          </a:p>
          <a:p>
            <a:pPr marL="628650" lvl="1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171450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Tech wants you to hit the ground running so the right </a:t>
            </a:r>
            <a:r>
              <a:rPr lang="en-US" sz="1400" b="1" dirty="0" smtClean="0"/>
              <a:t>skills and fit </a:t>
            </a:r>
            <a:r>
              <a:rPr lang="en-US" sz="1400" dirty="0" smtClean="0"/>
              <a:t>are </a:t>
            </a:r>
            <a:r>
              <a:rPr lang="en-US" sz="1400" dirty="0"/>
              <a:t>important</a:t>
            </a:r>
          </a:p>
          <a:p>
            <a:pPr marL="628650" lvl="1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i="1" dirty="0"/>
              <a:t>Know </a:t>
            </a:r>
            <a:r>
              <a:rPr lang="en-US" sz="1400" i="1" dirty="0" smtClean="0"/>
              <a:t>and market specific skills</a:t>
            </a:r>
          </a:p>
          <a:p>
            <a:pPr marL="628650" lvl="1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i="1" dirty="0" smtClean="0"/>
              <a:t>Be ready to talk </a:t>
            </a:r>
            <a:r>
              <a:rPr lang="en-US" sz="1400" i="1" dirty="0" smtClean="0"/>
              <a:t>shop</a:t>
            </a:r>
          </a:p>
          <a:p>
            <a:pPr marL="628650" lvl="1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171450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Unstructured industry = unstructured recruiting process = unstructured career progression</a:t>
            </a:r>
          </a:p>
          <a:p>
            <a:pPr marL="628650" lvl="1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i="1" dirty="0"/>
              <a:t>Flexibility can provide great opportunities &amp; great challenges</a:t>
            </a:r>
          </a:p>
          <a:p>
            <a:pPr marL="628650" lvl="1" indent="-171450">
              <a:buClr>
                <a:srgbClr val="B31B1B"/>
              </a:buClr>
              <a:buFont typeface="Arial" panose="020B0604020202020204" pitchFamily="34" charset="0"/>
              <a:buChar char="•"/>
            </a:pPr>
            <a:r>
              <a:rPr lang="en-US" sz="1400" i="1" dirty="0"/>
              <a:t>If these are not ideal conditions for you to operate in, Tech may not be for you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6925" y="684212"/>
            <a:ext cx="7669593" cy="9159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 </a:t>
            </a:r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7585" y="0"/>
            <a:ext cx="1446416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PRO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29290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409622"/>
              </p:ext>
            </p:extLst>
          </p:nvPr>
        </p:nvGraphicFramePr>
        <p:xfrm>
          <a:off x="2133600" y="2094807"/>
          <a:ext cx="6705601" cy="379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3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9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1255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="0" dirty="0" smtClean="0">
                          <a:uFillTx/>
                          <a:latin typeface="Verdana"/>
                          <a:cs typeface="Verdana"/>
                        </a:rPr>
                        <a:t>Strategy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="0" dirty="0" smtClean="0">
                          <a:uFillTx/>
                          <a:latin typeface="Verdana"/>
                          <a:cs typeface="Verdana"/>
                        </a:rPr>
                        <a:t>Business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="0" dirty="0" smtClean="0">
                          <a:uFillTx/>
                          <a:latin typeface="Verdana"/>
                          <a:cs typeface="Verdana"/>
                        </a:rPr>
                        <a:t>Product management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="0" dirty="0" smtClean="0">
                          <a:uFillTx/>
                          <a:latin typeface="Verdana"/>
                          <a:cs typeface="Verdana"/>
                        </a:rPr>
                        <a:t>Product marketing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="0" dirty="0" smtClean="0">
                          <a:uFillTx/>
                          <a:latin typeface="Verdana"/>
                          <a:cs typeface="Verdana"/>
                        </a:rPr>
                        <a:t>Corporate marketing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="0" dirty="0" smtClean="0">
                          <a:uFillTx/>
                          <a:latin typeface="Verdana"/>
                          <a:cs typeface="Verdana"/>
                        </a:rPr>
                        <a:t>Data</a:t>
                      </a:r>
                      <a:r>
                        <a:rPr lang="en-US" sz="1200" b="0" baseline="0" dirty="0" smtClean="0">
                          <a:uFillTx/>
                          <a:latin typeface="Verdana"/>
                          <a:cs typeface="Verdana"/>
                        </a:rPr>
                        <a:t> Analytics/ Market Intelligence/ Business Intelligence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="0" dirty="0" smtClean="0">
                        <a:uFillTx/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>
                          <a:uFillTx/>
                        </a:defRPr>
                      </a:pPr>
                      <a:r>
                        <a:rPr lang="en-US" sz="1200" b="0" dirty="0" smtClean="0">
                          <a:uFillTx/>
                          <a:latin typeface="Verdana"/>
                          <a:cs typeface="Verdana"/>
                        </a:rPr>
                        <a:t>Finance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>
                          <a:uFillTx/>
                        </a:defRPr>
                      </a:pPr>
                      <a:r>
                        <a:rPr lang="en-US" sz="1200" b="0" dirty="0" smtClean="0">
                          <a:uFillTx/>
                          <a:latin typeface="Verdana"/>
                          <a:cs typeface="Verdana"/>
                        </a:rPr>
                        <a:t>Operations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>
                          <a:uFillTx/>
                        </a:defRPr>
                      </a:pPr>
                      <a:r>
                        <a:rPr lang="en-US" sz="1200" b="0" dirty="0" smtClean="0">
                          <a:uFillTx/>
                          <a:latin typeface="Verdana"/>
                          <a:cs typeface="Verdana"/>
                        </a:rPr>
                        <a:t>Supply chain/ procurement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>
                          <a:uFillTx/>
                        </a:defRPr>
                      </a:pPr>
                      <a:r>
                        <a:rPr lang="en-US" sz="1200" b="0" dirty="0" smtClean="0">
                          <a:uFillTx/>
                          <a:latin typeface="Verdana"/>
                          <a:cs typeface="Verdana"/>
                        </a:rPr>
                        <a:t>Sales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>
                          <a:uFillTx/>
                        </a:defRPr>
                      </a:pPr>
                      <a:r>
                        <a:rPr lang="en-US" sz="1200" b="0" dirty="0" smtClean="0">
                          <a:uFillTx/>
                          <a:latin typeface="Verdana"/>
                          <a:cs typeface="Verdana"/>
                        </a:rPr>
                        <a:t>HR (aka People Operations)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>
                          <a:uFillTx/>
                        </a:defRPr>
                      </a:pPr>
                      <a:r>
                        <a:rPr lang="en-US" sz="1200" b="0" dirty="0" smtClean="0">
                          <a:uFillTx/>
                          <a:latin typeface="Verdana"/>
                          <a:cs typeface="Verdana"/>
                        </a:rPr>
                        <a:t>Customer Experience</a:t>
                      </a:r>
                      <a:endParaRPr lang="en-US" sz="1200" b="0" dirty="0">
                        <a:uFillTx/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9617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uFillTx/>
                          <a:latin typeface="Verdana"/>
                          <a:cs typeface="Verdana"/>
                        </a:rPr>
                        <a:t>High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uFillTx/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uFillTx/>
                          <a:latin typeface="Verdana"/>
                          <a:cs typeface="Verdana"/>
                        </a:rPr>
                        <a:t>Strong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uFillTx/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uFillTx/>
                          <a:latin typeface="Verdana"/>
                          <a:cs typeface="Verdana"/>
                        </a:rPr>
                        <a:t>Strong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uFillTx/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107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uFillTx/>
                          <a:latin typeface="Verdana"/>
                          <a:cs typeface="Verdana"/>
                        </a:rPr>
                        <a:t>Low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uFillTx/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uFillTx/>
                          <a:latin typeface="Verdana"/>
                          <a:cs typeface="Verdana"/>
                        </a:rPr>
                        <a:t>Moderate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uFillTx/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uFillTx/>
                          <a:latin typeface="Verdana"/>
                          <a:cs typeface="Verdana"/>
                        </a:rPr>
                        <a:t>Good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  <a:uFillTx/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3440" y="2716409"/>
            <a:ext cx="1880160" cy="368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16" tIns="45207" rIns="90416" bIns="45207" anchor="ctr" anchorCtr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uFillTx/>
                <a:latin typeface="Verdana"/>
                <a:cs typeface="Verdana"/>
              </a:rPr>
              <a:t>Role(s)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8902" y="4094060"/>
            <a:ext cx="1709236" cy="645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16" tIns="45207" rIns="90416" bIns="45207" anchor="ctr" anchorCtr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uFillTx/>
                <a:latin typeface="Verdana"/>
                <a:cs typeface="Verdana"/>
              </a:rPr>
              <a:t>Student Demand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3440" y="5265608"/>
            <a:ext cx="1880160" cy="368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16" tIns="45207" rIns="90416" bIns="45207" anchor="ctr" anchorCtr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uFillTx/>
                <a:latin typeface="Verdana"/>
                <a:cs typeface="Verdana"/>
              </a:rPr>
              <a:t>Availability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7914" y="468418"/>
            <a:ext cx="7669593" cy="9159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Roles vs. Demand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7585" y="0"/>
            <a:ext cx="1446416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PRO TIPS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 Resources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02425" y="1600200"/>
            <a:ext cx="3621088" cy="4368800"/>
          </a:xfrm>
        </p:spPr>
        <p:txBody>
          <a:bodyPr/>
          <a:lstStyle/>
          <a:p>
            <a:r>
              <a:rPr lang="en-US" dirty="0" smtClean="0"/>
              <a:t>HTC Club Resources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PRE: </a:t>
            </a:r>
            <a:r>
              <a:rPr lang="en-US" dirty="0" smtClean="0">
                <a:hlinkClick r:id="rId2"/>
              </a:rPr>
              <a:t>HTC </a:t>
            </a:r>
            <a:r>
              <a:rPr lang="en-US" dirty="0" smtClean="0">
                <a:hlinkClick r:id="rId2"/>
              </a:rPr>
              <a:t>Interview Database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PRE: </a:t>
            </a:r>
            <a:r>
              <a:rPr lang="en-US" dirty="0" smtClean="0">
                <a:hlinkClick r:id="rId3"/>
              </a:rPr>
              <a:t>HTC Interview Guide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POST: </a:t>
            </a:r>
            <a:r>
              <a:rPr lang="en-US" dirty="0" smtClean="0">
                <a:hlinkClick r:id="rId4"/>
              </a:rPr>
              <a:t>HTC Exit Survey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207135" y="0"/>
            <a:ext cx="1936865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HTC Resources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833"/>
          <a:stretch/>
        </p:blipFill>
        <p:spPr>
          <a:xfrm>
            <a:off x="1037994" y="1454727"/>
            <a:ext cx="3293446" cy="480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zie W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37" y="924872"/>
            <a:ext cx="3597274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2030" y="2696214"/>
            <a:ext cx="3898144" cy="2921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Suzie Wong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Technical Recruiter at Houzz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/>
              <a:t>Timetrade</a:t>
            </a:r>
            <a:r>
              <a:rPr lang="en-US" sz="1800" dirty="0" smtClean="0"/>
              <a:t>:  </a:t>
            </a:r>
            <a:r>
              <a:rPr lang="en-US" sz="1600" dirty="0">
                <a:hlinkClick r:id="rId3"/>
              </a:rPr>
              <a:t>https</a:t>
            </a:r>
            <a:r>
              <a:rPr lang="en-US" sz="1600" dirty="0" smtClean="0">
                <a:hlinkClick r:id="rId3"/>
              </a:rPr>
              <a:t>://www.timetrade.com/book/8BMBQ</a:t>
            </a:r>
            <a:r>
              <a:rPr lang="en-US" sz="1600" dirty="0"/>
              <a:t> 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Timeslots: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10:30 – 11:00 EST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11:00 – 11:30 EST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11:30 – 12:00 EST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Book for 30 mins, or book with 2-3 friends and book for 60 mins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96675" y="684213"/>
            <a:ext cx="3898144" cy="1581315"/>
          </a:xfrm>
        </p:spPr>
        <p:txBody>
          <a:bodyPr>
            <a:normAutofit/>
          </a:bodyPr>
          <a:lstStyle/>
          <a:p>
            <a:r>
              <a:rPr lang="en-US" dirty="0" smtClean="0"/>
              <a:t>For more specialized job search prep, connect with Johnson </a:t>
            </a:r>
            <a:r>
              <a:rPr lang="en-US" dirty="0" err="1" smtClean="0"/>
              <a:t>Alumn</a:t>
            </a:r>
            <a:r>
              <a:rPr lang="en-US" dirty="0" smtClean="0"/>
              <a:t> and consultant Suzie Wong</a:t>
            </a:r>
          </a:p>
          <a:p>
            <a:r>
              <a:rPr lang="en-US" dirty="0" smtClean="0"/>
              <a:t>Experience in talent acquisition at: Houzz, </a:t>
            </a:r>
            <a:r>
              <a:rPr lang="en-US" dirty="0" err="1" smtClean="0"/>
              <a:t>ebay</a:t>
            </a:r>
            <a:r>
              <a:rPr lang="en-US" dirty="0" smtClean="0"/>
              <a:t>, Google, </a:t>
            </a:r>
            <a:r>
              <a:rPr lang="en-US" dirty="0" err="1" smtClean="0"/>
              <a:t>ProMatch</a:t>
            </a:r>
            <a:r>
              <a:rPr lang="en-US" dirty="0" smtClean="0"/>
              <a:t>, HP, etc.</a:t>
            </a:r>
            <a:endParaRPr lang="en-US" dirty="0"/>
          </a:p>
        </p:txBody>
      </p:sp>
      <p:pic>
        <p:nvPicPr>
          <p:cNvPr id="5" name="Picture 4" descr="CCB_patter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8"/>
          <a:stretch/>
        </p:blipFill>
        <p:spPr>
          <a:xfrm>
            <a:off x="5552812" y="0"/>
            <a:ext cx="125785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10671" y="45744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Suzie Wong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Technical Recruiter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Houzz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07135" y="0"/>
            <a:ext cx="1936865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Suzie Wong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 for spring 2017</a:t>
            </a:r>
            <a:endParaRPr lang="en-US" dirty="0"/>
          </a:p>
        </p:txBody>
      </p:sp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712561"/>
              </p:ext>
            </p:extLst>
          </p:nvPr>
        </p:nvGraphicFramePr>
        <p:xfrm>
          <a:off x="560515" y="1366701"/>
          <a:ext cx="7720149" cy="491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9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8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712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Event/Action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MON 2/27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FREE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Coding Bootcamp</a:t>
                      </a:r>
                      <a:endParaRPr lang="en-US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6:15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– 8:15pm, B05</a:t>
                      </a:r>
                      <a:endParaRPr lang="en-US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THURS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3/2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Johnson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Thought Leader Series in NYC – The Fintech Revolution: Part II</a:t>
                      </a:r>
                      <a:endParaRPr lang="en-US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6:00 – 9:00pm, One Madison Avenue, Fifth Floor,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NYC</a:t>
                      </a:r>
                      <a:endParaRPr lang="en-US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FRI 3/3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Johnson Women in Technology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9:00 – 5:30pm, Microsoft Technology Center,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NYC</a:t>
                      </a:r>
                      <a:endParaRPr lang="en-US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SAT/SUN 3/4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-3/5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Business</a:t>
                      </a:r>
                      <a:r>
                        <a:rPr lang="en-US" sz="1100" u="non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by Design: Using a Designer’s Mindset to Innovate and Lead (2 day, 1.5 credit LSP)</a:t>
                      </a:r>
                      <a:endParaRPr lang="en-US" sz="1100" u="none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Ramin</a:t>
                      </a:r>
                      <a:r>
                        <a:rPr lang="en-US" sz="110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Parlor,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Sat: 10:00</a:t>
                      </a:r>
                      <a:r>
                        <a:rPr lang="en-US" sz="1100" u="non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– 4:00pm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Sun: 10:00 – 1:00pm</a:t>
                      </a:r>
                      <a:endParaRPr lang="en-US" sz="1100" u="none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MON/TUES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3/6-3/7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LendIt – Conference “The World’s Biggest Show in Lending &amp; Fintech”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NYC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Mon: 8:30 – 8:00pm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Tues: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8:30 – 5:00pm 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TUES 3/7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Talent + Technology (hosted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by HCA, HP Global head of Talent Acquisition)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6:00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– 8:00pm, Sage B01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TUES 3/14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Boston Predictions Event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Boston, 6:30 – 9:30pm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FRI 3/31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Day by the Lake Interview Forum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Chicago, 9:00am – 5:00pm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FRI 4/7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Day by the Lake Interview Forum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San Francisco, 7:30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– 5:00pm 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WED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4/19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Problems of Cash and the Perils of Ceaselessness: Researching mobile money and payment infrastructure after M-</a:t>
                      </a:r>
                      <a:r>
                        <a:rPr lang="en-US" sz="11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Pesa</a:t>
                      </a:r>
                      <a:endParaRPr lang="en-US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12:20 – 1:30pm,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Warren Hall 401</a:t>
                      </a:r>
                      <a:endParaRPr lang="en-US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07135" y="0"/>
            <a:ext cx="1936865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KEY RESOURCES</a:t>
            </a:r>
          </a:p>
        </p:txBody>
      </p:sp>
    </p:spTree>
    <p:extLst>
      <p:ext uri="{BB962C8B-B14F-4D97-AF65-F5344CB8AC3E}">
        <p14:creationId xmlns:p14="http://schemas.microsoft.com/office/powerpoint/2010/main" val="92983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500" b="1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32261" y="722267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LOOKING AT THE NUMBERS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796924" y="1455374"/>
            <a:ext cx="6091555" cy="41597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ts val="70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9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300"/>
              </a:spcBef>
              <a:spcAft>
                <a:spcPts val="500"/>
              </a:spcAft>
              <a:buClr>
                <a:srgbClr val="809699"/>
              </a:buClr>
              <a:buFont typeface="Arial"/>
              <a:buChar char="–"/>
              <a:defRPr sz="15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5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4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spcAft>
                <a:spcPts val="500"/>
              </a:spcAft>
              <a:buClr>
                <a:srgbClr val="809699"/>
              </a:buClr>
              <a:buFont typeface="Arial"/>
              <a:buChar char="–"/>
              <a:defRPr sz="13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5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2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B31B1B"/>
                </a:solidFill>
              </a:rPr>
              <a:t>Johnson hiring data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B31B1B"/>
                </a:solidFill>
              </a:rPr>
              <a:t>Beyond the titans and San Francisco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51" y="604319"/>
            <a:ext cx="7669593" cy="915988"/>
          </a:xfrm>
        </p:spPr>
        <p:txBody>
          <a:bodyPr/>
          <a:lstStyle/>
          <a:p>
            <a:r>
              <a:rPr lang="en-US" dirty="0" smtClean="0"/>
              <a:t>Internship tech industry recruiting trends, 2015-2017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9556" y="6017623"/>
            <a:ext cx="8068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JPAY+, by industry, MBA, Internship, last three years, all offers: excludes sponsored jobs</a:t>
            </a:r>
            <a:endParaRPr lang="en-US" sz="1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286"/>
          <a:stretch/>
        </p:blipFill>
        <p:spPr>
          <a:xfrm>
            <a:off x="709837" y="1687056"/>
            <a:ext cx="3539945" cy="26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556" y="1477089"/>
            <a:ext cx="365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Technology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214" y="1687056"/>
            <a:ext cx="3041727" cy="2671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837" y="4425732"/>
            <a:ext cx="3882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*8 offers prior to January</a:t>
            </a:r>
            <a:endParaRPr lang="en-US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45214" y="4425733"/>
            <a:ext cx="3882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*includes all offers</a:t>
            </a:r>
            <a:endParaRPr lang="en-US" sz="1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138500" y="1440835"/>
            <a:ext cx="365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Telecom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136848" y="4956898"/>
            <a:ext cx="3882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B31B1B"/>
                </a:solidFill>
              </a:rPr>
              <a:t>Distribution of Internship Placement</a:t>
            </a:r>
          </a:p>
          <a:p>
            <a:r>
              <a:rPr lang="en-US" sz="1400" i="1" dirty="0" smtClean="0">
                <a:solidFill>
                  <a:srgbClr val="B31B1B"/>
                </a:solidFill>
              </a:rPr>
              <a:t>February – May………………83.8%</a:t>
            </a:r>
          </a:p>
          <a:p>
            <a:r>
              <a:rPr lang="en-US" sz="1400" i="1" dirty="0" smtClean="0">
                <a:solidFill>
                  <a:srgbClr val="B31B1B"/>
                </a:solidFill>
              </a:rPr>
              <a:t>February ……………………...43.9%</a:t>
            </a:r>
          </a:p>
          <a:p>
            <a:r>
              <a:rPr lang="en-US" sz="1400" i="1" dirty="0" smtClean="0">
                <a:solidFill>
                  <a:srgbClr val="B31B1B"/>
                </a:solidFill>
              </a:rPr>
              <a:t>March – May</a:t>
            </a:r>
            <a:r>
              <a:rPr lang="en-US" sz="1400" i="1" dirty="0">
                <a:solidFill>
                  <a:srgbClr val="B31B1B"/>
                </a:solidFill>
              </a:rPr>
              <a:t> </a:t>
            </a:r>
            <a:r>
              <a:rPr lang="en-US" sz="1400" i="1" dirty="0" smtClean="0">
                <a:solidFill>
                  <a:srgbClr val="B31B1B"/>
                </a:solidFill>
              </a:rPr>
              <a:t>…………………40.0%</a:t>
            </a:r>
            <a:endParaRPr lang="en-US" sz="1400" i="1" dirty="0">
              <a:solidFill>
                <a:srgbClr val="B31B1B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5400000">
            <a:off x="4153639" y="2463052"/>
            <a:ext cx="1152891" cy="4578035"/>
          </a:xfrm>
          <a:prstGeom prst="leftBrace">
            <a:avLst>
              <a:gd name="adj1" fmla="val 55044"/>
              <a:gd name="adj2" fmla="val 50000"/>
            </a:avLst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57257" y="0"/>
            <a:ext cx="2786743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JOHNSON HIRING DATA</a:t>
            </a:r>
          </a:p>
        </p:txBody>
      </p:sp>
    </p:spTree>
    <p:extLst>
      <p:ext uri="{BB962C8B-B14F-4D97-AF65-F5344CB8AC3E}">
        <p14:creationId xmlns:p14="http://schemas.microsoft.com/office/powerpoint/2010/main" val="36739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Internship offering companies, 2015-2017</a:t>
            </a:r>
            <a:endParaRPr lang="en-US" dirty="0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96685" y="1824115"/>
            <a:ext cx="8299270" cy="2741917"/>
          </a:xfrm>
          <a:prstGeom prst="rect">
            <a:avLst/>
          </a:prstGeom>
          <a:noFill/>
          <a:ln>
            <a:noFill/>
          </a:ln>
        </p:spPr>
        <p:txBody>
          <a:bodyPr wrap="square" numCol="4" rtlCol="0">
            <a:noAutofit/>
          </a:bodyPr>
          <a:lstStyle/>
          <a:p>
            <a:r>
              <a:rPr lang="en-US" sz="1600" dirty="0" smtClean="0"/>
              <a:t>ADP</a:t>
            </a:r>
          </a:p>
          <a:p>
            <a:r>
              <a:rPr lang="en-US" sz="1600" dirty="0" smtClean="0"/>
              <a:t>Amazon</a:t>
            </a:r>
          </a:p>
          <a:p>
            <a:r>
              <a:rPr lang="en-US" sz="1600" dirty="0" smtClean="0"/>
              <a:t>Apple </a:t>
            </a:r>
          </a:p>
          <a:p>
            <a:r>
              <a:rPr lang="en-US" sz="1600" dirty="0" smtClean="0"/>
              <a:t>Applied Materials</a:t>
            </a:r>
          </a:p>
          <a:p>
            <a:r>
              <a:rPr lang="en-US" sz="1600" dirty="0" smtClean="0"/>
              <a:t>AT&amp;T</a:t>
            </a:r>
          </a:p>
          <a:p>
            <a:r>
              <a:rPr lang="en-US" sz="1600" dirty="0" smtClean="0"/>
              <a:t>Autodesk</a:t>
            </a:r>
          </a:p>
          <a:p>
            <a:r>
              <a:rPr lang="en-US" sz="1600" dirty="0" err="1" smtClean="0"/>
              <a:t>Bitcasa</a:t>
            </a:r>
            <a:endParaRPr lang="en-US" sz="1600" dirty="0" smtClean="0"/>
          </a:p>
          <a:p>
            <a:r>
              <a:rPr lang="en-US" sz="1600" dirty="0" err="1" smtClean="0"/>
              <a:t>Blockchain</a:t>
            </a:r>
            <a:endParaRPr lang="en-US" sz="1600" dirty="0" smtClean="0"/>
          </a:p>
          <a:p>
            <a:r>
              <a:rPr lang="en-US" sz="1600" dirty="0" smtClean="0"/>
              <a:t>Cisco Systems</a:t>
            </a:r>
          </a:p>
          <a:p>
            <a:r>
              <a:rPr lang="en-US" sz="1600" dirty="0" smtClean="0"/>
              <a:t>Comcast</a:t>
            </a:r>
          </a:p>
          <a:p>
            <a:r>
              <a:rPr lang="en-US" sz="1600" dirty="0" smtClean="0"/>
              <a:t>Corning Incorporated</a:t>
            </a:r>
          </a:p>
          <a:p>
            <a:r>
              <a:rPr lang="en-US" sz="1600" dirty="0" smtClean="0"/>
              <a:t>Dell</a:t>
            </a:r>
          </a:p>
          <a:p>
            <a:r>
              <a:rPr lang="en-US" sz="1600" dirty="0" smtClean="0"/>
              <a:t>Digital Lumens</a:t>
            </a:r>
          </a:p>
          <a:p>
            <a:r>
              <a:rPr lang="en-US" sz="1600" dirty="0" smtClean="0"/>
              <a:t>Dish Network</a:t>
            </a:r>
          </a:p>
          <a:p>
            <a:r>
              <a:rPr lang="en-US" sz="1600" dirty="0" err="1" smtClean="0"/>
              <a:t>ebay</a:t>
            </a:r>
            <a:endParaRPr lang="en-US" sz="1600" dirty="0" smtClean="0"/>
          </a:p>
          <a:p>
            <a:r>
              <a:rPr lang="en-US" sz="1600" dirty="0" err="1" smtClean="0"/>
              <a:t>Ecovative</a:t>
            </a:r>
            <a:r>
              <a:rPr lang="en-US" sz="1600" dirty="0" smtClean="0"/>
              <a:t> Design </a:t>
            </a:r>
          </a:p>
          <a:p>
            <a:r>
              <a:rPr lang="en-US" sz="1600" dirty="0" smtClean="0"/>
              <a:t>EMC Corporation </a:t>
            </a:r>
          </a:p>
          <a:p>
            <a:r>
              <a:rPr lang="en-US" sz="1600" dirty="0" smtClean="0"/>
              <a:t>Enova </a:t>
            </a:r>
            <a:r>
              <a:rPr lang="en-US" sz="1600" dirty="0" smtClean="0"/>
              <a:t>International</a:t>
            </a:r>
            <a:endParaRPr lang="en-US" sz="1600" dirty="0" smtClean="0"/>
          </a:p>
          <a:p>
            <a:r>
              <a:rPr lang="en-US" sz="1600" dirty="0" smtClean="0"/>
              <a:t>Google</a:t>
            </a:r>
          </a:p>
          <a:p>
            <a:r>
              <a:rPr lang="en-US" sz="1600" dirty="0" smtClean="0"/>
              <a:t>GoPro</a:t>
            </a:r>
          </a:p>
          <a:p>
            <a:r>
              <a:rPr lang="en-US" sz="1600" dirty="0" smtClean="0"/>
              <a:t>HP</a:t>
            </a:r>
          </a:p>
          <a:p>
            <a:r>
              <a:rPr lang="en-US" sz="1600" dirty="0" smtClean="0"/>
              <a:t>IBM</a:t>
            </a:r>
          </a:p>
          <a:p>
            <a:r>
              <a:rPr lang="en-US" sz="1600" dirty="0" smtClean="0"/>
              <a:t>Intel</a:t>
            </a:r>
          </a:p>
          <a:p>
            <a:r>
              <a:rPr lang="en-US" sz="1600" dirty="0" smtClean="0"/>
              <a:t>Invoice2go</a:t>
            </a:r>
          </a:p>
          <a:p>
            <a:r>
              <a:rPr lang="en-US" sz="1600" dirty="0" err="1" smtClean="0"/>
              <a:t>JetBay</a:t>
            </a:r>
            <a:endParaRPr lang="en-US" sz="1600" dirty="0" smtClean="0"/>
          </a:p>
          <a:p>
            <a:r>
              <a:rPr lang="en-US" sz="1600" dirty="0" err="1" smtClean="0"/>
              <a:t>Kabam</a:t>
            </a:r>
            <a:endParaRPr lang="en-US" sz="1600" dirty="0" smtClean="0"/>
          </a:p>
          <a:p>
            <a:r>
              <a:rPr lang="en-US" sz="1600" dirty="0" smtClean="0"/>
              <a:t>LinkedIn</a:t>
            </a:r>
          </a:p>
          <a:p>
            <a:r>
              <a:rPr lang="en-US" sz="1600" dirty="0" smtClean="0"/>
              <a:t>Microsoft </a:t>
            </a:r>
          </a:p>
          <a:p>
            <a:r>
              <a:rPr lang="en-US" sz="1600" dirty="0" smtClean="0"/>
              <a:t>Pandora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inger</a:t>
            </a:r>
            <a:endParaRPr lang="en-US" sz="1600" dirty="0" smtClean="0"/>
          </a:p>
          <a:p>
            <a:r>
              <a:rPr lang="en-US" sz="1600" dirty="0" smtClean="0"/>
              <a:t>Pitney Bowes</a:t>
            </a:r>
          </a:p>
          <a:p>
            <a:r>
              <a:rPr lang="en-US" sz="1600" dirty="0" err="1" smtClean="0"/>
              <a:t>Qualtrics</a:t>
            </a:r>
            <a:endParaRPr lang="en-US" sz="1600" dirty="0" smtClean="0"/>
          </a:p>
          <a:p>
            <a:r>
              <a:rPr lang="en-US" sz="1600" dirty="0" err="1" smtClean="0"/>
              <a:t>Recondo</a:t>
            </a:r>
            <a:endParaRPr lang="en-US" sz="1600" dirty="0" smtClean="0"/>
          </a:p>
          <a:p>
            <a:r>
              <a:rPr lang="en-US" sz="1600" dirty="0" smtClean="0"/>
              <a:t>Remind</a:t>
            </a:r>
          </a:p>
          <a:p>
            <a:r>
              <a:rPr lang="en-US" sz="1600" dirty="0" smtClean="0"/>
              <a:t>Rocket Internet</a:t>
            </a:r>
          </a:p>
          <a:p>
            <a:r>
              <a:rPr lang="en-US" sz="1600" dirty="0" smtClean="0"/>
              <a:t>Samsung Electronics</a:t>
            </a:r>
          </a:p>
          <a:p>
            <a:r>
              <a:rPr lang="en-US" sz="1600" dirty="0" smtClean="0"/>
              <a:t>Samsung Telecommunications</a:t>
            </a:r>
          </a:p>
          <a:p>
            <a:r>
              <a:rPr lang="en-US" sz="1600" dirty="0" smtClean="0"/>
              <a:t>SanDisk</a:t>
            </a:r>
          </a:p>
          <a:p>
            <a:r>
              <a:rPr lang="en-US" sz="1600" dirty="0" smtClean="0"/>
              <a:t>Sony</a:t>
            </a:r>
          </a:p>
          <a:p>
            <a:r>
              <a:rPr lang="en-US" sz="1600" dirty="0" smtClean="0"/>
              <a:t>Sprint</a:t>
            </a:r>
          </a:p>
          <a:p>
            <a:r>
              <a:rPr lang="en-US" sz="1600" dirty="0" smtClean="0"/>
              <a:t>Square</a:t>
            </a:r>
          </a:p>
          <a:p>
            <a:r>
              <a:rPr lang="en-US" sz="1600" dirty="0" smtClean="0"/>
              <a:t>Starfish</a:t>
            </a:r>
          </a:p>
          <a:p>
            <a:r>
              <a:rPr lang="en-US" sz="1600" dirty="0" smtClean="0"/>
              <a:t>Startup – unknown </a:t>
            </a:r>
          </a:p>
          <a:p>
            <a:r>
              <a:rPr lang="en-US" sz="1600" dirty="0" smtClean="0"/>
              <a:t>TripAdvisor</a:t>
            </a:r>
          </a:p>
          <a:p>
            <a:r>
              <a:rPr lang="en-US" sz="1600" dirty="0" smtClean="0"/>
              <a:t>Verizon Communications</a:t>
            </a:r>
          </a:p>
          <a:p>
            <a:r>
              <a:rPr lang="en-US" sz="1600" dirty="0" smtClean="0"/>
              <a:t>Verizon Wireless</a:t>
            </a:r>
          </a:p>
          <a:p>
            <a:r>
              <a:rPr lang="en-US" sz="1600" dirty="0" err="1" smtClean="0"/>
              <a:t>Vmware</a:t>
            </a:r>
            <a:endParaRPr lang="en-US" sz="1600" dirty="0" smtClean="0"/>
          </a:p>
          <a:p>
            <a:r>
              <a:rPr lang="en-US" sz="1600" dirty="0" smtClean="0"/>
              <a:t>Wayfair</a:t>
            </a:r>
          </a:p>
          <a:p>
            <a:r>
              <a:rPr lang="en-US" sz="1600" dirty="0" err="1" smtClean="0"/>
              <a:t>Webtab</a:t>
            </a:r>
            <a:endParaRPr lang="en-US" sz="1600" dirty="0" smtClean="0"/>
          </a:p>
          <a:p>
            <a:r>
              <a:rPr lang="en-US" sz="1600" dirty="0" smtClean="0"/>
              <a:t>Yahoo!</a:t>
            </a:r>
          </a:p>
          <a:p>
            <a:r>
              <a:rPr lang="en-US" sz="1600" dirty="0" smtClean="0"/>
              <a:t>Zillow</a:t>
            </a:r>
          </a:p>
          <a:p>
            <a:r>
              <a:rPr lang="en-US" sz="1600" dirty="0" err="1" smtClean="0"/>
              <a:t>ZipZap</a:t>
            </a:r>
            <a:endParaRPr lang="en-US" sz="1600" dirty="0" smtClean="0"/>
          </a:p>
          <a:p>
            <a:r>
              <a:rPr lang="en-US" sz="1600" dirty="0" err="1" smtClean="0"/>
              <a:t>Zomato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6207" y="5445309"/>
            <a:ext cx="3882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*darkened companies gave offers March and later, 2015-2017</a:t>
            </a:r>
            <a:endParaRPr lang="en-US" sz="1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57257" y="0"/>
            <a:ext cx="2786743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JOHNSON HIRING DATA</a:t>
            </a:r>
          </a:p>
        </p:txBody>
      </p:sp>
    </p:spTree>
    <p:extLst>
      <p:ext uri="{BB962C8B-B14F-4D97-AF65-F5344CB8AC3E}">
        <p14:creationId xmlns:p14="http://schemas.microsoft.com/office/powerpoint/2010/main" val="25839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3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3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3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3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3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3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3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3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3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3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3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3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8" dur="500" fill="hold"/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FTE tech industry recruiting trends, 2015-2017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9" t="12313" r="735"/>
          <a:stretch/>
        </p:blipFill>
        <p:spPr>
          <a:xfrm>
            <a:off x="593969" y="1811383"/>
            <a:ext cx="7872549" cy="2480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55" y="1477089"/>
            <a:ext cx="365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Technology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69" y="4749640"/>
            <a:ext cx="2787982" cy="1348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655" y="4503419"/>
            <a:ext cx="365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Telecom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932010" y="6522719"/>
            <a:ext cx="806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Graphs JPAY+, industry, MBA (not AMBA), FTE, last three years, all offers: excludes sponsored jobs</a:t>
            </a:r>
            <a:endParaRPr lang="en-US" sz="9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353047" y="5065693"/>
            <a:ext cx="3882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B31B1B"/>
                </a:solidFill>
              </a:rPr>
              <a:t>Distribution of FTE Placement</a:t>
            </a:r>
          </a:p>
          <a:p>
            <a:r>
              <a:rPr lang="en-US" sz="1400" i="1" dirty="0" smtClean="0">
                <a:solidFill>
                  <a:srgbClr val="B31B1B"/>
                </a:solidFill>
              </a:rPr>
              <a:t>August – December ………………75.0%</a:t>
            </a:r>
          </a:p>
          <a:p>
            <a:r>
              <a:rPr lang="en-US" sz="1400" i="1" dirty="0" smtClean="0">
                <a:solidFill>
                  <a:srgbClr val="B31B1B"/>
                </a:solidFill>
              </a:rPr>
              <a:t>January – August ………………….25.0%</a:t>
            </a:r>
          </a:p>
          <a:p>
            <a:r>
              <a:rPr lang="en-US" sz="1400" i="1" dirty="0" smtClean="0">
                <a:solidFill>
                  <a:srgbClr val="B31B1B"/>
                </a:solidFill>
              </a:rPr>
              <a:t>March – August ……………………19.4%</a:t>
            </a:r>
            <a:endParaRPr lang="en-US" sz="1400" i="1" dirty="0">
              <a:solidFill>
                <a:srgbClr val="B31B1B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11336" y="2786743"/>
            <a:ext cx="3953692" cy="2046514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57257" y="0"/>
            <a:ext cx="2786743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JOHNSON HIRING DATA</a:t>
            </a:r>
          </a:p>
        </p:txBody>
      </p:sp>
    </p:spTree>
    <p:extLst>
      <p:ext uri="{BB962C8B-B14F-4D97-AF65-F5344CB8AC3E}">
        <p14:creationId xmlns:p14="http://schemas.microsoft.com/office/powerpoint/2010/main" val="4498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FTE offering companies, 2015-2017</a:t>
            </a:r>
            <a:endParaRPr lang="en-US" dirty="0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96685" y="1893783"/>
            <a:ext cx="8299270" cy="2741917"/>
          </a:xfrm>
          <a:prstGeom prst="rect">
            <a:avLst/>
          </a:prstGeom>
          <a:noFill/>
          <a:ln>
            <a:noFill/>
          </a:ln>
        </p:spPr>
        <p:txBody>
          <a:bodyPr wrap="square" numCol="4" rtlCol="0">
            <a:noAutofit/>
          </a:bodyPr>
          <a:lstStyle/>
          <a:p>
            <a:r>
              <a:rPr lang="en-US" sz="1600" dirty="0" smtClean="0"/>
              <a:t>Alibaba</a:t>
            </a:r>
          </a:p>
          <a:p>
            <a:r>
              <a:rPr lang="en-US" sz="1600" dirty="0" smtClean="0"/>
              <a:t>Amazon</a:t>
            </a:r>
          </a:p>
          <a:p>
            <a:r>
              <a:rPr lang="en-US" sz="1600" dirty="0" smtClean="0"/>
              <a:t>Apple </a:t>
            </a:r>
          </a:p>
          <a:p>
            <a:r>
              <a:rPr lang="en-US" sz="1600" dirty="0" smtClean="0"/>
              <a:t>Assured Testing Services </a:t>
            </a:r>
          </a:p>
          <a:p>
            <a:r>
              <a:rPr lang="en-US" sz="1600" dirty="0" smtClean="0"/>
              <a:t>AT&amp;T</a:t>
            </a:r>
          </a:p>
          <a:p>
            <a:r>
              <a:rPr lang="en-US" sz="1600" dirty="0" smtClean="0"/>
              <a:t>Athena Health</a:t>
            </a:r>
          </a:p>
          <a:p>
            <a:r>
              <a:rPr lang="en-US" sz="1600" dirty="0" smtClean="0"/>
              <a:t>Autodesk</a:t>
            </a:r>
          </a:p>
          <a:p>
            <a:r>
              <a:rPr lang="en-US" sz="1600" dirty="0" err="1" smtClean="0"/>
              <a:t>Bridgelux</a:t>
            </a:r>
            <a:endParaRPr lang="en-US" sz="1600" dirty="0" smtClean="0"/>
          </a:p>
          <a:p>
            <a:r>
              <a:rPr lang="en-US" sz="1600" dirty="0" smtClean="0"/>
              <a:t>Cerner Corporation</a:t>
            </a:r>
          </a:p>
          <a:p>
            <a:r>
              <a:rPr lang="en-US" sz="1600" dirty="0" smtClean="0"/>
              <a:t>Cisco Systems</a:t>
            </a:r>
          </a:p>
          <a:p>
            <a:r>
              <a:rPr lang="en-US" sz="1600" dirty="0" smtClean="0"/>
              <a:t>Comcast</a:t>
            </a:r>
          </a:p>
          <a:p>
            <a:r>
              <a:rPr lang="en-US" sz="1600" dirty="0" smtClean="0"/>
              <a:t>Corning Incorporated</a:t>
            </a:r>
          </a:p>
          <a:p>
            <a:r>
              <a:rPr lang="en-US" sz="1600" dirty="0" err="1" smtClean="0"/>
              <a:t>Ctrip</a:t>
            </a:r>
            <a:endParaRPr lang="en-US" sz="1600" dirty="0" smtClean="0"/>
          </a:p>
          <a:p>
            <a:r>
              <a:rPr lang="en-US" sz="1600" dirty="0" smtClean="0"/>
              <a:t>Dell</a:t>
            </a:r>
          </a:p>
          <a:p>
            <a:r>
              <a:rPr lang="en-US" sz="1600" dirty="0" smtClean="0"/>
              <a:t>Dish Network</a:t>
            </a:r>
          </a:p>
          <a:p>
            <a:r>
              <a:rPr lang="en-US" sz="1600" dirty="0" err="1" smtClean="0"/>
              <a:t>ebay</a:t>
            </a:r>
            <a:endParaRPr lang="en-US" sz="1600" dirty="0" smtClean="0"/>
          </a:p>
          <a:p>
            <a:r>
              <a:rPr lang="en-US" sz="1600" dirty="0" smtClean="0"/>
              <a:t>EMC Corporation </a:t>
            </a:r>
          </a:p>
          <a:p>
            <a:r>
              <a:rPr lang="en-US" sz="1600" dirty="0" smtClean="0"/>
              <a:t>Emerson</a:t>
            </a:r>
          </a:p>
          <a:p>
            <a:r>
              <a:rPr lang="en-US" sz="1600" dirty="0" smtClean="0"/>
              <a:t>Facebook</a:t>
            </a:r>
          </a:p>
          <a:p>
            <a:r>
              <a:rPr lang="en-US" sz="1600" dirty="0" err="1" smtClean="0"/>
              <a:t>Fiberspark</a:t>
            </a:r>
            <a:endParaRPr lang="en-US" sz="1600" dirty="0" smtClean="0"/>
          </a:p>
          <a:p>
            <a:r>
              <a:rPr lang="en-US" sz="1600" dirty="0" smtClean="0"/>
              <a:t>Google</a:t>
            </a:r>
          </a:p>
          <a:p>
            <a:r>
              <a:rPr lang="en-US" sz="1600" dirty="0" smtClean="0"/>
              <a:t>HelloFresh</a:t>
            </a:r>
          </a:p>
          <a:p>
            <a:r>
              <a:rPr lang="en-US" sz="1600" dirty="0" smtClean="0"/>
              <a:t>HP</a:t>
            </a:r>
          </a:p>
          <a:p>
            <a:r>
              <a:rPr lang="en-US" sz="1600" dirty="0" smtClean="0"/>
              <a:t>IBM</a:t>
            </a:r>
          </a:p>
          <a:p>
            <a:r>
              <a:rPr lang="en-US" sz="1600" dirty="0" smtClean="0"/>
              <a:t>Microsoft</a:t>
            </a:r>
          </a:p>
          <a:p>
            <a:r>
              <a:rPr lang="en-US" sz="1600" dirty="0" smtClean="0"/>
              <a:t>Intel</a:t>
            </a:r>
          </a:p>
          <a:p>
            <a:r>
              <a:rPr lang="en-US" sz="1600" dirty="0" smtClean="0"/>
              <a:t>LinkedIn</a:t>
            </a:r>
          </a:p>
          <a:p>
            <a:r>
              <a:rPr lang="en-US" sz="1600" dirty="0" err="1" smtClean="0"/>
              <a:t>LiveRamp</a:t>
            </a:r>
            <a:endParaRPr lang="en-US" sz="1600" dirty="0" smtClean="0"/>
          </a:p>
          <a:p>
            <a:r>
              <a:rPr lang="en-US" sz="1600" dirty="0" smtClean="0"/>
              <a:t>Microsoft </a:t>
            </a:r>
          </a:p>
          <a:p>
            <a:r>
              <a:rPr lang="en-US" sz="1600" dirty="0" smtClean="0"/>
              <a:t>McKesson</a:t>
            </a:r>
          </a:p>
          <a:p>
            <a:r>
              <a:rPr lang="en-US" sz="1600" dirty="0" smtClean="0"/>
              <a:t>Oracle</a:t>
            </a:r>
          </a:p>
          <a:p>
            <a:r>
              <a:rPr lang="en-US" sz="1600" dirty="0" smtClean="0"/>
              <a:t>Pandora</a:t>
            </a:r>
          </a:p>
          <a:p>
            <a:r>
              <a:rPr lang="en-US" sz="1600" dirty="0" err="1" smtClean="0"/>
              <a:t>Pipedrive</a:t>
            </a:r>
            <a:r>
              <a:rPr lang="en-US" sz="1600" dirty="0" smtClean="0"/>
              <a:t> Inc. </a:t>
            </a:r>
          </a:p>
          <a:p>
            <a:r>
              <a:rPr lang="en-US" sz="1600" dirty="0" smtClean="0"/>
              <a:t>Pitney Bowes</a:t>
            </a:r>
          </a:p>
          <a:p>
            <a:r>
              <a:rPr lang="en-US" sz="1600" dirty="0" smtClean="0"/>
              <a:t>Samsung Electronics</a:t>
            </a:r>
          </a:p>
          <a:p>
            <a:r>
              <a:rPr lang="en-US" sz="1600" dirty="0" smtClean="0"/>
              <a:t>SanDisk</a:t>
            </a:r>
          </a:p>
          <a:p>
            <a:r>
              <a:rPr lang="en-US" sz="1600" dirty="0" smtClean="0"/>
              <a:t>Symantec</a:t>
            </a:r>
          </a:p>
          <a:p>
            <a:r>
              <a:rPr lang="en-US" sz="1600" dirty="0" err="1" smtClean="0"/>
              <a:t>TangoMe</a:t>
            </a:r>
            <a:r>
              <a:rPr lang="en-US" sz="1600" dirty="0" smtClean="0"/>
              <a:t>, Inc. </a:t>
            </a:r>
          </a:p>
          <a:p>
            <a:r>
              <a:rPr lang="en-US" sz="1600" dirty="0" err="1" smtClean="0"/>
              <a:t>TapClicks</a:t>
            </a:r>
            <a:r>
              <a:rPr lang="en-US" sz="1600" dirty="0" smtClean="0"/>
              <a:t>, Inc.</a:t>
            </a:r>
          </a:p>
          <a:p>
            <a:r>
              <a:rPr lang="en-US" sz="1600" dirty="0" smtClean="0"/>
              <a:t>TripAdvisor</a:t>
            </a:r>
          </a:p>
          <a:p>
            <a:r>
              <a:rPr lang="en-US" sz="1600" dirty="0" smtClean="0"/>
              <a:t>Verizon Communications</a:t>
            </a:r>
          </a:p>
          <a:p>
            <a:r>
              <a:rPr lang="en-US" sz="1600" dirty="0" smtClean="0"/>
              <a:t>Verizon Wireless</a:t>
            </a:r>
          </a:p>
          <a:p>
            <a:r>
              <a:rPr lang="en-US" sz="1600" dirty="0" smtClean="0"/>
              <a:t>VMware</a:t>
            </a:r>
          </a:p>
          <a:p>
            <a:r>
              <a:rPr lang="en-US" sz="1600" dirty="0" smtClean="0"/>
              <a:t>Wayfair</a:t>
            </a:r>
          </a:p>
          <a:p>
            <a:r>
              <a:rPr lang="en-US" sz="1600" dirty="0" err="1" smtClean="0"/>
              <a:t>Wealthfront</a:t>
            </a:r>
            <a:endParaRPr lang="en-US" sz="1600" dirty="0" smtClean="0"/>
          </a:p>
          <a:p>
            <a:r>
              <a:rPr lang="en-US" sz="1600" dirty="0" smtClean="0"/>
              <a:t>Workday</a:t>
            </a:r>
          </a:p>
          <a:p>
            <a:r>
              <a:rPr lang="en-US" sz="1600" dirty="0" err="1" smtClean="0"/>
              <a:t>Yodle</a:t>
            </a:r>
            <a:r>
              <a:rPr lang="en-US" sz="1600" dirty="0" smtClean="0"/>
              <a:t>, Inc.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207" y="5568419"/>
            <a:ext cx="3882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*darkened companies gave offers March and later, 2015-2017</a:t>
            </a:r>
            <a:endParaRPr lang="en-US" sz="1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932010" y="6522719"/>
            <a:ext cx="806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Graphs JPAY+, industry, MBA + AMBA, FTE, last three years, all offers: excludes sponsored jobs</a:t>
            </a:r>
            <a:endParaRPr lang="en-US" sz="9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57257" y="0"/>
            <a:ext cx="2786743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JOHNSON HIRING DATA</a:t>
            </a:r>
          </a:p>
        </p:txBody>
      </p:sp>
    </p:spTree>
    <p:extLst>
      <p:ext uri="{BB962C8B-B14F-4D97-AF65-F5344CB8AC3E}">
        <p14:creationId xmlns:p14="http://schemas.microsoft.com/office/powerpoint/2010/main" val="37381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7" y="638010"/>
            <a:ext cx="7669593" cy="915988"/>
          </a:xfrm>
        </p:spPr>
        <p:txBody>
          <a:bodyPr/>
          <a:lstStyle/>
          <a:p>
            <a:r>
              <a:rPr lang="en-US" dirty="0" smtClean="0"/>
              <a:t>Tech hubs across the United States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0" y="1289065"/>
            <a:ext cx="7342931" cy="4604657"/>
          </a:xfrm>
          <a:prstGeom prst="rect">
            <a:avLst/>
          </a:prstGeom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4178874" y="6073170"/>
            <a:ext cx="48397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*JLL rates each city against six key economic drivers of high-tech growth: high-tech services concentration, job growth, wage growth, share of U.S. venture capital funding, intellectual capital, innovation and market dynamism which includes transportation and lifestyle factors.</a:t>
            </a:r>
            <a:endParaRPr lang="en-US" sz="700" dirty="0" smtClean="0">
              <a:uFillTx/>
              <a:latin typeface="Verdana"/>
              <a:cs typeface="Verdana"/>
            </a:endParaRPr>
          </a:p>
          <a:p>
            <a:endParaRPr lang="en-US" sz="700" dirty="0">
              <a:latin typeface="Verdana"/>
              <a:cs typeface="Verdana"/>
            </a:endParaRPr>
          </a:p>
          <a:p>
            <a:r>
              <a:rPr lang="en-US" sz="700" dirty="0" smtClean="0">
                <a:uFillTx/>
                <a:cs typeface="Verdana"/>
              </a:rPr>
              <a:t>http</a:t>
            </a:r>
            <a:r>
              <a:rPr lang="en-US" sz="700" dirty="0">
                <a:uFillTx/>
                <a:cs typeface="Verdana"/>
              </a:rPr>
              <a:t>://www.us.jll.com/united-states/en-us/news/3120/seattle-challenges-norcal-tech-dominance-moves-to-2-market-in-us-for-tech-growth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675" y="0"/>
            <a:ext cx="4293326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BEYOND THE TITANS &amp; SAN FRANCISCO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2508" y="1553998"/>
            <a:ext cx="1591492" cy="45858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Detroit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connected cars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b="1" dirty="0" smtClean="0">
                <a:solidFill>
                  <a:srgbClr val="C00000"/>
                </a:solidFill>
              </a:rPr>
              <a:t>Charlotte</a:t>
            </a:r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 err="1" smtClean="0">
                <a:solidFill>
                  <a:srgbClr val="C00000"/>
                </a:solidFill>
              </a:rPr>
              <a:t>fintech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b="1" dirty="0" smtClean="0">
                <a:solidFill>
                  <a:srgbClr val="C00000"/>
                </a:solidFill>
              </a:rPr>
              <a:t>Los Angeles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high tech &amp; entertainment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b="1" dirty="0" smtClean="0">
                <a:solidFill>
                  <a:srgbClr val="C00000"/>
                </a:solidFill>
              </a:rPr>
              <a:t>Indianapolis</a:t>
            </a:r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 smtClean="0">
                <a:solidFill>
                  <a:srgbClr val="C00000"/>
                </a:solidFill>
              </a:rPr>
              <a:t>STEM 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b="1" dirty="0" smtClean="0">
                <a:solidFill>
                  <a:srgbClr val="C00000"/>
                </a:solidFill>
              </a:rPr>
              <a:t>Orlando &amp; South Beach </a:t>
            </a:r>
            <a:r>
              <a:rPr lang="en-US" sz="1200" dirty="0" smtClean="0">
                <a:solidFill>
                  <a:srgbClr val="C00000"/>
                </a:solidFill>
              </a:rPr>
              <a:t>incubators, accelerators, </a:t>
            </a:r>
            <a:r>
              <a:rPr lang="en-US" sz="1200" dirty="0">
                <a:solidFill>
                  <a:srgbClr val="C00000"/>
                </a:solidFill>
              </a:rPr>
              <a:t>L</a:t>
            </a:r>
            <a:r>
              <a:rPr lang="en-US" sz="1200" dirty="0" smtClean="0">
                <a:solidFill>
                  <a:srgbClr val="C00000"/>
                </a:solidFill>
              </a:rPr>
              <a:t>atin American tech connections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b="1" dirty="0" smtClean="0">
                <a:solidFill>
                  <a:srgbClr val="C00000"/>
                </a:solidFill>
              </a:rPr>
              <a:t>Seattle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#2 tech market in the country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global startup ecosystem ranking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32718" y="1304925"/>
            <a:ext cx="6434435" cy="4854898"/>
          </a:xfrm>
          <a:prstGeom prst="rect">
            <a:avLst/>
          </a:prstGeom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7323909" y="2045527"/>
            <a:ext cx="166769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uFillTx/>
                <a:latin typeface="Verdana"/>
                <a:cs typeface="Verdana"/>
              </a:rPr>
              <a:t>Download the full report here: </a:t>
            </a:r>
          </a:p>
          <a:p>
            <a:r>
              <a:rPr lang="en-US" sz="1100" dirty="0">
                <a:latin typeface="Verdana"/>
                <a:cs typeface="Verdana"/>
                <a:hlinkClick r:id="rId3"/>
              </a:rPr>
              <a:t>http://startup-ecosystem.compass.co/ser2015</a:t>
            </a:r>
            <a:r>
              <a:rPr lang="en-US" sz="1100" dirty="0" smtClean="0">
                <a:latin typeface="Verdana"/>
                <a:cs typeface="Verdana"/>
                <a:hlinkClick r:id="rId3"/>
              </a:rPr>
              <a:t>/</a:t>
            </a:r>
            <a:endParaRPr lang="en-US" sz="1100" dirty="0" smtClean="0">
              <a:latin typeface="Verdana"/>
              <a:cs typeface="Verdana"/>
            </a:endParaRPr>
          </a:p>
          <a:p>
            <a:endParaRPr lang="en-US" sz="1100" dirty="0">
              <a:latin typeface="Verdana"/>
              <a:cs typeface="Verdana"/>
            </a:endParaRPr>
          </a:p>
          <a:p>
            <a:r>
              <a:rPr lang="en-US" sz="1100" dirty="0" smtClean="0">
                <a:latin typeface="Verdana"/>
                <a:cs typeface="Verdana"/>
              </a:rPr>
              <a:t>Atlanta, Delhi, Boulder CO, Dublin, Hong Kong, Mumbai, Stockholm, and Waterloo all scored highly</a:t>
            </a:r>
          </a:p>
          <a:p>
            <a:endParaRPr lang="en-US" sz="1100" dirty="0">
              <a:latin typeface="Verdana"/>
              <a:cs typeface="Verdana"/>
            </a:endParaRPr>
          </a:p>
          <a:p>
            <a:r>
              <a:rPr lang="en-US" sz="1100" dirty="0" smtClean="0">
                <a:latin typeface="Verdana"/>
                <a:cs typeface="Verdana"/>
              </a:rPr>
              <a:t>Survey does not include China, Taiwan, Japan or South Korea due to difficulty mining data</a:t>
            </a:r>
          </a:p>
          <a:p>
            <a:endParaRPr lang="en-US" sz="1200" dirty="0">
              <a:latin typeface="Verdana"/>
              <a:cs typeface="Verdana"/>
            </a:endParaRPr>
          </a:p>
          <a:p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4506686" y="6538656"/>
            <a:ext cx="441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uFillTx/>
                <a:latin typeface="Verdana"/>
                <a:cs typeface="Verdana"/>
              </a:rPr>
              <a:t>http://</a:t>
            </a:r>
            <a:r>
              <a:rPr lang="en-US" sz="800" dirty="0" err="1">
                <a:uFillTx/>
                <a:latin typeface="Verdana"/>
                <a:cs typeface="Verdana"/>
              </a:rPr>
              <a:t>blog.startupcompass.co</a:t>
            </a:r>
            <a:r>
              <a:rPr lang="en-US" sz="800" dirty="0">
                <a:uFillTx/>
                <a:latin typeface="Verdana"/>
                <a:cs typeface="Verdana"/>
              </a:rPr>
              <a:t>/the-2015-global-startup-ecosystem-ranking-is-live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0675" y="0"/>
            <a:ext cx="4293326" cy="338554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BEYOND THE TITANS &amp; SAN FRANCISCO</a:t>
            </a:r>
          </a:p>
        </p:txBody>
      </p:sp>
    </p:spTree>
    <p:extLst>
      <p:ext uri="{BB962C8B-B14F-4D97-AF65-F5344CB8AC3E}">
        <p14:creationId xmlns:p14="http://schemas.microsoft.com/office/powerpoint/2010/main" val="35501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 Backgrounds">
  <a:themeElements>
    <a:clrScheme name="Custom 1">
      <a:dk1>
        <a:srgbClr val="809699"/>
      </a:dk1>
      <a:lt1>
        <a:sysClr val="window" lastClr="FFFFFF"/>
      </a:lt1>
      <a:dk2>
        <a:srgbClr val="83003F"/>
      </a:dk2>
      <a:lt2>
        <a:srgbClr val="FFFFFF"/>
      </a:lt2>
      <a:accent1>
        <a:srgbClr val="B31B1B"/>
      </a:accent1>
      <a:accent2>
        <a:srgbClr val="6D0020"/>
      </a:accent2>
      <a:accent3>
        <a:srgbClr val="EF373E"/>
      </a:accent3>
      <a:accent4>
        <a:srgbClr val="8BC0C6"/>
      </a:accent4>
      <a:accent5>
        <a:srgbClr val="B3025B"/>
      </a:accent5>
      <a:accent6>
        <a:srgbClr val="F57F2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D1B2C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numCol="2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Background">
  <a:themeElements>
    <a:clrScheme name="Custom 2">
      <a:dk1>
        <a:srgbClr val="809699"/>
      </a:dk1>
      <a:lt1>
        <a:sysClr val="window" lastClr="FFFFFF"/>
      </a:lt1>
      <a:dk2>
        <a:srgbClr val="83003F"/>
      </a:dk2>
      <a:lt2>
        <a:srgbClr val="FFFFFF"/>
      </a:lt2>
      <a:accent1>
        <a:srgbClr val="B31B1B"/>
      </a:accent1>
      <a:accent2>
        <a:srgbClr val="6D0020"/>
      </a:accent2>
      <a:accent3>
        <a:srgbClr val="EF373E"/>
      </a:accent3>
      <a:accent4>
        <a:srgbClr val="8BC0C6"/>
      </a:accent4>
      <a:accent5>
        <a:srgbClr val="B3025B"/>
      </a:accent5>
      <a:accent6>
        <a:srgbClr val="F57F2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31B1B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CCB Template</Template>
  <TotalTime>7881</TotalTime>
  <Words>2037</Words>
  <Application>Microsoft Office PowerPoint</Application>
  <PresentationFormat>On-screen Show (4:3)</PresentationFormat>
  <Paragraphs>439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Verdana</vt:lpstr>
      <vt:lpstr>Wingdings</vt:lpstr>
      <vt:lpstr>Color Backgrounds</vt:lpstr>
      <vt:lpstr>White Background</vt:lpstr>
      <vt:lpstr>Tech Just-in-time Job Search</vt:lpstr>
      <vt:lpstr>Agenda</vt:lpstr>
      <vt:lpstr>PowerPoint Presentation</vt:lpstr>
      <vt:lpstr>Internship tech industry recruiting trends, 2015-2017</vt:lpstr>
      <vt:lpstr>Internship offering companies, 2015-2017</vt:lpstr>
      <vt:lpstr>FTE tech industry recruiting trends, 2015-2017</vt:lpstr>
      <vt:lpstr>FTE offering companies, 2015-2017</vt:lpstr>
      <vt:lpstr>Tech hubs across the United States</vt:lpstr>
      <vt:lpstr>2015 global startup ecosystem ranking</vt:lpstr>
      <vt:lpstr>Fin Tech Companies</vt:lpstr>
      <vt:lpstr>Healthcare Tech</vt:lpstr>
      <vt:lpstr>IoT</vt:lpstr>
      <vt:lpstr>Retail</vt:lpstr>
      <vt:lpstr>Moral of the story…</vt:lpstr>
      <vt:lpstr>PowerPoint Presentation</vt:lpstr>
      <vt:lpstr>Make plans – Go places – Visit people</vt:lpstr>
      <vt:lpstr>Skills tech cares about</vt:lpstr>
      <vt:lpstr>Tech networking tips - I</vt:lpstr>
      <vt:lpstr>Tech networking tips – II </vt:lpstr>
      <vt:lpstr>PowerPoint Presentation</vt:lpstr>
      <vt:lpstr>Must reads</vt:lpstr>
      <vt:lpstr>PowerPoint Presentation</vt:lpstr>
      <vt:lpstr>PowerPoint Presentation</vt:lpstr>
      <vt:lpstr>HTC Resources</vt:lpstr>
      <vt:lpstr>PowerPoint Presentation</vt:lpstr>
      <vt:lpstr>Important dates for spring 2017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Phasellus congue lorem ipsum dolor amet dictum</dc:title>
  <dc:creator>Leïla Welton</dc:creator>
  <cp:lastModifiedBy>Ann Murray</cp:lastModifiedBy>
  <cp:revision>56</cp:revision>
  <cp:lastPrinted>2016-12-13T20:45:41Z</cp:lastPrinted>
  <dcterms:created xsi:type="dcterms:W3CDTF">2016-12-23T17:14:16Z</dcterms:created>
  <dcterms:modified xsi:type="dcterms:W3CDTF">2017-02-27T21:01:38Z</dcterms:modified>
</cp:coreProperties>
</file>