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9" r:id="rId3"/>
    <p:sldId id="257" r:id="rId4"/>
    <p:sldId id="270" r:id="rId5"/>
    <p:sldId id="262" r:id="rId6"/>
    <p:sldId id="271" r:id="rId7"/>
    <p:sldId id="267" r:id="rId8"/>
    <p:sldId id="268" r:id="rId9"/>
    <p:sldId id="273" r:id="rId10"/>
    <p:sldId id="274" r:id="rId11"/>
    <p:sldId id="276" r:id="rId12"/>
    <p:sldId id="272" r:id="rId13"/>
    <p:sldId id="259" r:id="rId14"/>
    <p:sldId id="261"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Chan" initials="VC" lastIdx="1" clrIdx="0">
    <p:extLst>
      <p:ext uri="{19B8F6BF-5375-455C-9EA6-DF929625EA0E}">
        <p15:presenceInfo xmlns:p15="http://schemas.microsoft.com/office/powerpoint/2012/main" userId="2af968e76c0c4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C075F-D4D3-4C24-9000-536A79655E7F}" v="100" dt="2020-11-06T17:50:53.919"/>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p:cViewPr varScale="1">
        <p:scale>
          <a:sx n="86" d="100"/>
          <a:sy n="86" d="100"/>
        </p:scale>
        <p:origin x="562" y="5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Gergel" userId="2d83d3aedf20be91" providerId="LiveId" clId="{9BFC075F-D4D3-4C24-9000-536A79655E7F}"/>
    <pc:docChg chg="custSel modSld">
      <pc:chgData name="Lauren Gergel" userId="2d83d3aedf20be91" providerId="LiveId" clId="{9BFC075F-D4D3-4C24-9000-536A79655E7F}" dt="2020-11-06T17:50:52.224" v="321"/>
      <pc:docMkLst>
        <pc:docMk/>
      </pc:docMkLst>
      <pc:sldChg chg="modSp mod">
        <pc:chgData name="Lauren Gergel" userId="2d83d3aedf20be91" providerId="LiveId" clId="{9BFC075F-D4D3-4C24-9000-536A79655E7F}" dt="2020-11-06T17:50:52.224" v="321"/>
        <pc:sldMkLst>
          <pc:docMk/>
          <pc:sldMk cId="3537718460" sldId="261"/>
        </pc:sldMkLst>
        <pc:spChg chg="mod">
          <ac:chgData name="Lauren Gergel" userId="2d83d3aedf20be91" providerId="LiveId" clId="{9BFC075F-D4D3-4C24-9000-536A79655E7F}" dt="2020-11-06T17:50:51.634" v="297" actId="1076"/>
          <ac:spMkLst>
            <pc:docMk/>
            <pc:sldMk cId="3537718460" sldId="261"/>
            <ac:spMk id="2" creationId="{00000000-0000-0000-0000-000000000000}"/>
          </ac:spMkLst>
        </pc:spChg>
        <pc:spChg chg="mod">
          <ac:chgData name="Lauren Gergel" userId="2d83d3aedf20be91" providerId="LiveId" clId="{9BFC075F-D4D3-4C24-9000-536A79655E7F}" dt="2020-11-06T17:50:52.214" v="319" actId="6549"/>
          <ac:spMkLst>
            <pc:docMk/>
            <pc:sldMk cId="3537718460" sldId="261"/>
            <ac:spMk id="4" creationId="{A7FB5833-DE06-4637-A31E-10CD5A2DD641}"/>
          </ac:spMkLst>
        </pc:spChg>
        <pc:graphicFrameChg chg="mod">
          <ac:chgData name="Lauren Gergel" userId="2d83d3aedf20be91" providerId="LiveId" clId="{9BFC075F-D4D3-4C24-9000-536A79655E7F}" dt="2020-11-06T17:50:52.224" v="321"/>
          <ac:graphicFrameMkLst>
            <pc:docMk/>
            <pc:sldMk cId="3537718460" sldId="261"/>
            <ac:graphicFrameMk id="5" creationId="{A5DB8A71-5831-4486-857C-C299C292F4F3}"/>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11/6/2020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11/6/2020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11/6/2020</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a:solidFill>
            <a:schemeClr val="bg1"/>
          </a:solidFill>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11/6/2020</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 Gray Bg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31B1B"/>
                </a:solidFill>
              </a:defRPr>
            </a:lvl1pPr>
          </a:lstStyle>
          <a:p>
            <a:r>
              <a:rPr lang="en-US"/>
              <a:t>Click to edit Master title style</a:t>
            </a:r>
            <a:endParaRPr lang="en-US" dirty="0"/>
          </a:p>
        </p:txBody>
      </p:sp>
      <p:sp>
        <p:nvSpPr>
          <p:cNvPr id="4" name="Date Placeholder 3"/>
          <p:cNvSpPr>
            <a:spLocks noGrp="1"/>
          </p:cNvSpPr>
          <p:nvPr>
            <p:ph type="dt" sz="half" idx="2"/>
          </p:nvPr>
        </p:nvSpPr>
        <p:spPr>
          <a:xfrm>
            <a:off x="10353277" y="6356351"/>
            <a:ext cx="1037616" cy="365125"/>
          </a:xfrm>
          <a:prstGeom prst="rect">
            <a:avLst/>
          </a:prstGeom>
        </p:spPr>
        <p:txBody>
          <a:bodyPr vert="horz" lIns="91440" tIns="45720" rIns="91440" bIns="45720" rtlCol="0" anchor="ctr"/>
          <a:lstStyle>
            <a:lvl1pPr algn="r">
              <a:defRPr sz="800">
                <a:solidFill>
                  <a:srgbClr val="809699"/>
                </a:solidFill>
              </a:defRPr>
            </a:lvl1pPr>
          </a:lstStyle>
          <a:p>
            <a:endParaRPr lang="en-US" dirty="0"/>
          </a:p>
        </p:txBody>
      </p:sp>
    </p:spTree>
    <p:extLst>
      <p:ext uri="{BB962C8B-B14F-4D97-AF65-F5344CB8AC3E}">
        <p14:creationId xmlns:p14="http://schemas.microsoft.com/office/powerpoint/2010/main" val="285010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11/6/2020</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11/6/2020</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11/6/2020</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11/6/2020</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11/6/2020</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a:solidFill>
            <a:schemeClr val="bg1"/>
          </a:solidFill>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a:solidFill>
            <a:schemeClr val="bg1"/>
          </a:solidFill>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C92090D-045A-4B8A-AA9B-C71460291EBC}"/>
              </a:ext>
            </a:extLst>
          </p:cNvPr>
          <p:cNvGraphicFramePr>
            <a:graphicFrameLocks noChangeAspect="1"/>
          </p:cNvGraphicFramePr>
          <p:nvPr userDrawn="1">
            <p:custDataLst>
              <p:tags r:id="rId15"/>
            </p:custDataLst>
            <p:extLst>
              <p:ext uri="{D42A27DB-BD31-4B8C-83A1-F6EECF244321}">
                <p14:modId xmlns:p14="http://schemas.microsoft.com/office/powerpoint/2010/main" val="71298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7" imgW="499" imgH="499" progId="TCLayout.ActiveDocument.1">
                  <p:embed/>
                </p:oleObj>
              </mc:Choice>
              <mc:Fallback>
                <p:oleObj name="think-cell Slide" r:id="rId17" imgW="499" imgH="499" progId="TCLayout.ActiveDocument.1">
                  <p:embed/>
                  <p:pic>
                    <p:nvPicPr>
                      <p:cNvPr id="9" name="Object 8" hidden="1">
                        <a:extLst>
                          <a:ext uri="{FF2B5EF4-FFF2-40B4-BE49-F238E27FC236}">
                            <a16:creationId xmlns:a16="http://schemas.microsoft.com/office/drawing/2014/main" id="{8C92090D-045A-4B8A-AA9B-C71460291EBC}"/>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3B72B30-979C-472E-BD52-0004F009AA8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Franklin Gothic Medium" panose="020B0603020102020204" pitchFamily="34" charset="0"/>
              <a:ea typeface="+mj-ea"/>
              <a:cs typeface="+mj-cs"/>
              <a:sym typeface="Franklin Gothic Medium" panose="020B0603020102020204" pitchFamily="34" charset="0"/>
            </a:endParaRPr>
          </a:p>
        </p:txBody>
      </p:sp>
      <p:sp>
        <p:nvSpPr>
          <p:cNvPr id="7" name="red bar" descr="Red bar"/>
          <p:cNvSpPr/>
          <p:nvPr userDrawn="1"/>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11/6/2020</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6.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hyperlink" Target="mailto:lg563@cornell.edu" TargetMode="Externa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mailto:hk869@cornell.edu" TargetMode="External"/><Relationship Id="rId3" Type="http://schemas.openxmlformats.org/officeDocument/2006/relationships/tags" Target="../tags/tag15.xml"/><Relationship Id="rId7" Type="http://schemas.openxmlformats.org/officeDocument/2006/relationships/hyperlink" Target="mailto:evk22@cornell.edu" TargetMode="Externa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hyperlink" Target="mailto:vc346@cornell.edu" TargetMode="Externa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4A45B50-168B-4CD9-BD6A-14ADA4ACDDC5}"/>
              </a:ext>
            </a:extLst>
          </p:cNvPr>
          <p:cNvGraphicFramePr>
            <a:graphicFrameLocks noChangeAspect="1"/>
          </p:cNvGraphicFramePr>
          <p:nvPr>
            <p:custDataLst>
              <p:tags r:id="rId2"/>
            </p:custDataLst>
            <p:extLst>
              <p:ext uri="{D42A27DB-BD31-4B8C-83A1-F6EECF244321}">
                <p14:modId xmlns:p14="http://schemas.microsoft.com/office/powerpoint/2010/main" val="671734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99" imgH="499" progId="TCLayout.ActiveDocument.1">
                  <p:embed/>
                </p:oleObj>
              </mc:Choice>
              <mc:Fallback>
                <p:oleObj name="think-cell Slide" r:id="rId5" imgW="499" imgH="499" progId="TCLayout.ActiveDocument.1">
                  <p:embed/>
                  <p:pic>
                    <p:nvPicPr>
                      <p:cNvPr id="5" name="Object 4" hidden="1">
                        <a:extLst>
                          <a:ext uri="{FF2B5EF4-FFF2-40B4-BE49-F238E27FC236}">
                            <a16:creationId xmlns:a16="http://schemas.microsoft.com/office/drawing/2014/main" id="{74A45B50-168B-4CD9-BD6A-14ADA4ACDD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8E3E0FD-1146-4DA5-9066-31351EB6061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54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ctrTitle"/>
          </p:nvPr>
        </p:nvSpPr>
        <p:spPr/>
        <p:txBody>
          <a:bodyPr/>
          <a:lstStyle/>
          <a:p>
            <a:r>
              <a:rPr lang="en-US" dirty="0"/>
              <a:t>Healthcare Club 2020 Elections</a:t>
            </a:r>
          </a:p>
        </p:txBody>
      </p:sp>
      <p:sp>
        <p:nvSpPr>
          <p:cNvPr id="3" name="Subtitle 2"/>
          <p:cNvSpPr>
            <a:spLocks noGrp="1"/>
          </p:cNvSpPr>
          <p:nvPr>
            <p:ph type="subTitle" idx="1"/>
          </p:nvPr>
        </p:nvSpPr>
        <p:spPr>
          <a:xfrm>
            <a:off x="626225" y="5181600"/>
            <a:ext cx="4326775" cy="685800"/>
          </a:xfrm>
        </p:spPr>
        <p:txBody>
          <a:bodyPr/>
          <a:lstStyle/>
          <a:p>
            <a:r>
              <a:rPr lang="en-US" dirty="0"/>
              <a:t>November 23</a:t>
            </a:r>
            <a:r>
              <a:rPr lang="en-US" baseline="30000" dirty="0"/>
              <a:t>rd</a:t>
            </a:r>
            <a:r>
              <a:rPr lang="en-US" dirty="0"/>
              <a:t> at 6:00 pm EST</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a:xfrm>
            <a:off x="457200" y="1600200"/>
            <a:ext cx="5257800" cy="762000"/>
          </a:xfrm>
        </p:spPr>
        <p:txBody>
          <a:bodyPr/>
          <a:lstStyle/>
          <a:p>
            <a:r>
              <a:rPr lang="en-US" b="1" dirty="0"/>
              <a:t>VP of Finance</a:t>
            </a:r>
          </a:p>
        </p:txBody>
      </p:sp>
      <p:sp>
        <p:nvSpPr>
          <p:cNvPr id="4" name="Content Placeholder 3"/>
          <p:cNvSpPr>
            <a:spLocks noGrp="1"/>
          </p:cNvSpPr>
          <p:nvPr>
            <p:ph sz="half" idx="2"/>
          </p:nvPr>
        </p:nvSpPr>
        <p:spPr>
          <a:xfrm>
            <a:off x="548640" y="2377440"/>
            <a:ext cx="10459453" cy="3810033"/>
          </a:xfrm>
        </p:spPr>
        <p:txBody>
          <a:bodyPr>
            <a:normAutofit/>
          </a:bodyPr>
          <a:lstStyle/>
          <a:p>
            <a:r>
              <a:rPr lang="en-US" sz="2200" dirty="0"/>
              <a:t>Retain access to and manage all club funds (PayPal, CFCU Bank, etc.)</a:t>
            </a:r>
          </a:p>
          <a:p>
            <a:r>
              <a:rPr lang="en-US" sz="2200" dirty="0"/>
              <a:t>Authorize the use, payment of, or reimbursement of any Club funds</a:t>
            </a:r>
          </a:p>
          <a:p>
            <a:r>
              <a:rPr lang="en-US" sz="2200" dirty="0"/>
              <a:t>Develop and maintain Club budget for the year and the Symposium budget</a:t>
            </a:r>
          </a:p>
          <a:p>
            <a:r>
              <a:rPr lang="en-US" sz="2200" dirty="0"/>
              <a:t>Apply for GPSAFC funding</a:t>
            </a:r>
          </a:p>
          <a:p>
            <a:r>
              <a:rPr lang="en-US" sz="2200" dirty="0"/>
              <a:t>Work with administration to access corporate funding</a:t>
            </a:r>
          </a:p>
          <a:p>
            <a:r>
              <a:rPr lang="en-US" sz="2200" dirty="0"/>
              <a:t>Coordinate any sponsor transactions</a:t>
            </a:r>
          </a:p>
          <a:p>
            <a:pPr marL="0" indent="0">
              <a:buNone/>
            </a:pPr>
            <a:r>
              <a:rPr lang="en-US" sz="2200" dirty="0"/>
              <a:t>Contact Joe Fontana (jdf272@cornell.edu)</a:t>
            </a:r>
          </a:p>
        </p:txBody>
      </p:sp>
    </p:spTree>
    <p:extLst>
      <p:ext uri="{BB962C8B-B14F-4D97-AF65-F5344CB8AC3E}">
        <p14:creationId xmlns:p14="http://schemas.microsoft.com/office/powerpoint/2010/main" val="231849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a:xfrm>
            <a:off x="457200" y="1600200"/>
            <a:ext cx="5257800" cy="762000"/>
          </a:xfrm>
        </p:spPr>
        <p:txBody>
          <a:bodyPr/>
          <a:lstStyle/>
          <a:p>
            <a:r>
              <a:rPr lang="en-US" b="1" dirty="0"/>
              <a:t>MHA Representative</a:t>
            </a:r>
          </a:p>
        </p:txBody>
      </p:sp>
      <p:sp>
        <p:nvSpPr>
          <p:cNvPr id="4" name="Content Placeholder 3"/>
          <p:cNvSpPr>
            <a:spLocks noGrp="1"/>
          </p:cNvSpPr>
          <p:nvPr>
            <p:ph sz="half" idx="2"/>
          </p:nvPr>
        </p:nvSpPr>
        <p:spPr>
          <a:xfrm>
            <a:off x="548640" y="2377440"/>
            <a:ext cx="10459453" cy="3810033"/>
          </a:xfrm>
        </p:spPr>
        <p:txBody>
          <a:bodyPr>
            <a:normAutofit/>
          </a:bodyPr>
          <a:lstStyle/>
          <a:p>
            <a:r>
              <a:rPr lang="en-US" sz="2200" dirty="0"/>
              <a:t>Communicate and coordinate with the Sloan Program for Health Administration and its students</a:t>
            </a:r>
          </a:p>
          <a:p>
            <a:r>
              <a:rPr lang="en-US" sz="2200" dirty="0"/>
              <a:t>Assist with outreach to the MHA students through various channels and serve as the point person for MHA students interested or involved in HCC</a:t>
            </a:r>
          </a:p>
          <a:p>
            <a:r>
              <a:rPr lang="en-US" sz="2200" dirty="0"/>
              <a:t>Proactively develop events and opportunities for MHA students to get to know other club members</a:t>
            </a:r>
          </a:p>
          <a:p>
            <a:pPr marL="0" indent="0">
              <a:buNone/>
            </a:pPr>
            <a:r>
              <a:rPr lang="en-US" sz="2200" dirty="0"/>
              <a:t>Contact Hayden Krauss (hrk59@cornell.edu)</a:t>
            </a:r>
          </a:p>
        </p:txBody>
      </p:sp>
    </p:spTree>
    <p:extLst>
      <p:ext uri="{BB962C8B-B14F-4D97-AF65-F5344CB8AC3E}">
        <p14:creationId xmlns:p14="http://schemas.microsoft.com/office/powerpoint/2010/main" val="38052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extLst>
              <p:ext uri="{D42A27DB-BD31-4B8C-83A1-F6EECF244321}">
                <p14:modId xmlns:p14="http://schemas.microsoft.com/office/powerpoint/2010/main" val="3045868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Board Shared Responsibilities</a:t>
            </a:r>
          </a:p>
        </p:txBody>
      </p:sp>
      <p:sp>
        <p:nvSpPr>
          <p:cNvPr id="4" name="Content Placeholder 3"/>
          <p:cNvSpPr>
            <a:spLocks noGrp="1"/>
          </p:cNvSpPr>
          <p:nvPr>
            <p:ph sz="half" idx="2"/>
          </p:nvPr>
        </p:nvSpPr>
        <p:spPr>
          <a:xfrm>
            <a:off x="548640" y="2377440"/>
            <a:ext cx="10668000" cy="4343432"/>
          </a:xfrm>
        </p:spPr>
        <p:txBody>
          <a:bodyPr/>
          <a:lstStyle/>
          <a:p>
            <a:r>
              <a:rPr lang="en-US" dirty="0"/>
              <a:t>Attend Board meetings and club events</a:t>
            </a:r>
          </a:p>
          <a:p>
            <a:r>
              <a:rPr lang="en-US" dirty="0"/>
              <a:t>Volunteer for outreach opportunities (Club Fair, CMC Panels)</a:t>
            </a:r>
          </a:p>
          <a:p>
            <a:r>
              <a:rPr lang="en-US" dirty="0"/>
              <a:t>Attend Symposium planning meeting and provide input into programming</a:t>
            </a:r>
          </a:p>
          <a:p>
            <a:r>
              <a:rPr lang="en-US" dirty="0"/>
              <a:t>Provide operational support pre and during Symposium (e.g. set-up and break-down, tech support, check-in, etc.) </a:t>
            </a:r>
          </a:p>
        </p:txBody>
      </p:sp>
      <p:pic>
        <p:nvPicPr>
          <p:cNvPr id="13319" name="Picture 7" descr="Healthcare, heart, care icon - Download on Iconfinder">
            <a:extLst>
              <a:ext uri="{FF2B5EF4-FFF2-40B4-BE49-F238E27FC236}">
                <a16:creationId xmlns:a16="http://schemas.microsoft.com/office/drawing/2014/main" id="{DFF67541-8532-4126-B203-1CD19BDE8A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0" y="47244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6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337E2A-8F0B-4CDD-BEFA-B04CCC150BD6}"/>
              </a:ext>
            </a:extLst>
          </p:cNvPr>
          <p:cNvGraphicFramePr>
            <a:graphicFrameLocks noChangeAspect="1"/>
          </p:cNvGraphicFramePr>
          <p:nvPr>
            <p:custDataLst>
              <p:tags r:id="rId2"/>
            </p:custDataLst>
            <p:extLst>
              <p:ext uri="{D42A27DB-BD31-4B8C-83A1-F6EECF244321}">
                <p14:modId xmlns:p14="http://schemas.microsoft.com/office/powerpoint/2010/main" val="2381076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99" imgH="499" progId="TCLayout.ActiveDocument.1">
                  <p:embed/>
                </p:oleObj>
              </mc:Choice>
              <mc:Fallback>
                <p:oleObj name="think-cell Slide" r:id="rId5" imgW="499" imgH="499" progId="TCLayout.ActiveDocument.1">
                  <p:embed/>
                  <p:pic>
                    <p:nvPicPr>
                      <p:cNvPr id="5" name="Object 4" hidden="1">
                        <a:extLst>
                          <a:ext uri="{FF2B5EF4-FFF2-40B4-BE49-F238E27FC236}">
                            <a16:creationId xmlns:a16="http://schemas.microsoft.com/office/drawing/2014/main" id="{77337E2A-8F0B-4CDD-BEFA-B04CCC150B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C7A755-9A32-4ADD-BADE-5578A01965A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Requirements to Run for a Position</a:t>
            </a:r>
          </a:p>
        </p:txBody>
      </p:sp>
      <p:sp>
        <p:nvSpPr>
          <p:cNvPr id="3" name="Content Placeholder 2"/>
          <p:cNvSpPr>
            <a:spLocks noGrp="1"/>
          </p:cNvSpPr>
          <p:nvPr>
            <p:ph sz="half" idx="1"/>
          </p:nvPr>
        </p:nvSpPr>
        <p:spPr>
          <a:xfrm>
            <a:off x="685800" y="2057400"/>
            <a:ext cx="6096000" cy="4575175"/>
          </a:xfrm>
        </p:spPr>
        <p:txBody>
          <a:bodyPr>
            <a:normAutofit/>
          </a:bodyPr>
          <a:lstStyle/>
          <a:p>
            <a:r>
              <a:rPr lang="en-US" sz="2200" dirty="0"/>
              <a:t>You must be a current student and will be registered as a student for at least one year following Board transition.</a:t>
            </a:r>
          </a:p>
          <a:p>
            <a:r>
              <a:rPr lang="en-US" sz="2200" dirty="0"/>
              <a:t>You must have a 1 on 1 with the board member(s) in the current position(s) you’re interested in running for by 11/20 (see Lauren for VP Membership).</a:t>
            </a:r>
          </a:p>
          <a:p>
            <a:r>
              <a:rPr lang="en-US" sz="2200" dirty="0"/>
              <a:t>You must prepare one slide showing your platform which you will present for 2-3 minutes, even if you are running unopposed, followed by Q&amp;A.</a:t>
            </a:r>
          </a:p>
        </p:txBody>
      </p:sp>
      <p:pic>
        <p:nvPicPr>
          <p:cNvPr id="8198" name="Picture 6" descr="Checklist Clipart clipart - Checklist, Blue, Text, transparent clip art">
            <a:extLst>
              <a:ext uri="{FF2B5EF4-FFF2-40B4-BE49-F238E27FC236}">
                <a16:creationId xmlns:a16="http://schemas.microsoft.com/office/drawing/2014/main" id="{B531562E-8153-4A06-9561-149D78C95E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24384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5DB8A71-5831-4486-857C-C299C292F4F3}"/>
              </a:ext>
            </a:extLst>
          </p:cNvPr>
          <p:cNvGraphicFramePr>
            <a:graphicFrameLocks noChangeAspect="1"/>
          </p:cNvGraphicFramePr>
          <p:nvPr>
            <p:custDataLst>
              <p:tags r:id="rId2"/>
            </p:custDataLst>
            <p:extLst>
              <p:ext uri="{D42A27DB-BD31-4B8C-83A1-F6EECF244321}">
                <p14:modId xmlns:p14="http://schemas.microsoft.com/office/powerpoint/2010/main" val="257199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499" imgH="499" progId="TCLayout.ActiveDocument.1">
                  <p:embed/>
                </p:oleObj>
              </mc:Choice>
              <mc:Fallback>
                <p:oleObj name="think-cell Slide" r:id="rId5" imgW="499" imgH="499" progId="TCLayout.ActiveDocument.1">
                  <p:embed/>
                  <p:pic>
                    <p:nvPicPr>
                      <p:cNvPr id="5" name="Object 4" hidden="1">
                        <a:extLst>
                          <a:ext uri="{FF2B5EF4-FFF2-40B4-BE49-F238E27FC236}">
                            <a16:creationId xmlns:a16="http://schemas.microsoft.com/office/drawing/2014/main" id="{A5DB8A71-5831-4486-857C-C299C292F4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7FB5833-DE06-4637-A31E-10CD5A2DD64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a:xfrm>
            <a:off x="952500" y="3048000"/>
            <a:ext cx="10287000" cy="3177380"/>
          </a:xfrm>
        </p:spPr>
        <p:txBody>
          <a:bodyPr>
            <a:normAutofit fontScale="90000"/>
          </a:bodyPr>
          <a:lstStyle/>
          <a:p>
            <a:pPr algn="ctr"/>
            <a:r>
              <a:rPr lang="en-US" dirty="0"/>
              <a:t>Please send your slide to Lauren (</a:t>
            </a:r>
            <a:r>
              <a:rPr lang="en-US" dirty="0">
                <a:hlinkClick r:id="rId7"/>
              </a:rPr>
              <a:t>lg563@cornell.edu</a:t>
            </a:r>
            <a:r>
              <a:rPr lang="en-US" dirty="0"/>
              <a:t>) </a:t>
            </a:r>
            <a:br>
              <a:rPr lang="en-US" dirty="0"/>
            </a:br>
            <a:r>
              <a:rPr lang="en-US" dirty="0"/>
              <a:t>by 8:00 pm on 11/20.</a:t>
            </a:r>
            <a:br>
              <a:rPr lang="en-US" dirty="0"/>
            </a:br>
            <a:br>
              <a:rPr lang="en-US" dirty="0"/>
            </a:br>
            <a:r>
              <a:rPr lang="en-US" dirty="0"/>
              <a:t>We look forward to speaking with everyone and hearing your platforms on the 23</a:t>
            </a:r>
            <a:r>
              <a:rPr lang="en-US" baseline="30000" dirty="0"/>
              <a:t>rd</a:t>
            </a:r>
            <a:r>
              <a:rPr lang="en-US" dirty="0"/>
              <a:t>! Register on </a:t>
            </a:r>
            <a:r>
              <a:rPr lang="en-US" dirty="0" err="1"/>
              <a:t>CampusGroups</a:t>
            </a:r>
            <a:r>
              <a:rPr lang="en-US" dirty="0"/>
              <a:t>: </a:t>
            </a:r>
            <a:br>
              <a:rPr lang="en-US" dirty="0"/>
            </a:br>
            <a:br>
              <a:rPr lang="en-US" dirty="0"/>
            </a:br>
            <a:r>
              <a:rPr lang="en-US" sz="2200" dirty="0"/>
              <a:t>If you have a serious conflict on the 23</a:t>
            </a:r>
            <a:r>
              <a:rPr lang="en-US" sz="2200" baseline="30000" dirty="0"/>
              <a:t>rd</a:t>
            </a:r>
            <a:r>
              <a:rPr lang="en-US" sz="2200" dirty="0"/>
              <a:t> please contact Lauren ASAP. </a:t>
            </a:r>
            <a:endParaRPr lang="en-US" dirty="0"/>
          </a:p>
        </p:txBody>
      </p:sp>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5731D9-8413-4A2A-87D9-C485D4B9D02B}"/>
              </a:ext>
            </a:extLst>
          </p:cNvPr>
          <p:cNvGraphicFramePr>
            <a:graphicFrameLocks noChangeAspect="1"/>
          </p:cNvGraphicFramePr>
          <p:nvPr>
            <p:custDataLst>
              <p:tags r:id="rId2"/>
            </p:custDataLst>
            <p:extLst>
              <p:ext uri="{D42A27DB-BD31-4B8C-83A1-F6EECF244321}">
                <p14:modId xmlns:p14="http://schemas.microsoft.com/office/powerpoint/2010/main" val="733333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99" imgH="499" progId="TCLayout.ActiveDocument.1">
                  <p:embed/>
                </p:oleObj>
              </mc:Choice>
              <mc:Fallback>
                <p:oleObj name="think-cell Slide" r:id="rId5" imgW="499" imgH="499" progId="TCLayout.ActiveDocument.1">
                  <p:embed/>
                  <p:pic>
                    <p:nvPicPr>
                      <p:cNvPr id="5" name="Object 4" hidden="1">
                        <a:extLst>
                          <a:ext uri="{FF2B5EF4-FFF2-40B4-BE49-F238E27FC236}">
                            <a16:creationId xmlns:a16="http://schemas.microsoft.com/office/drawing/2014/main" id="{A35731D9-8413-4A2A-87D9-C485D4B9D02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FF453E2-AC95-4906-9FFE-FCD44A63028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a:extLst>
              <a:ext uri="{FF2B5EF4-FFF2-40B4-BE49-F238E27FC236}">
                <a16:creationId xmlns:a16="http://schemas.microsoft.com/office/drawing/2014/main" id="{1F961207-39F4-0F40-8D70-485B839CBA6B}"/>
              </a:ext>
            </a:extLst>
          </p:cNvPr>
          <p:cNvSpPr>
            <a:spLocks noGrp="1"/>
          </p:cNvSpPr>
          <p:nvPr>
            <p:ph type="title"/>
          </p:nvPr>
        </p:nvSpPr>
        <p:spPr>
          <a:xfrm>
            <a:off x="914400" y="381000"/>
            <a:ext cx="7669593" cy="915988"/>
          </a:xfrm>
        </p:spPr>
        <p:txBody>
          <a:bodyPr/>
          <a:lstStyle/>
          <a:p>
            <a:r>
              <a:rPr lang="en-US" dirty="0">
                <a:solidFill>
                  <a:schemeClr val="bg1"/>
                </a:solidFill>
              </a:rPr>
              <a:t>Election Process</a:t>
            </a:r>
          </a:p>
        </p:txBody>
      </p:sp>
      <p:sp>
        <p:nvSpPr>
          <p:cNvPr id="3" name="Rectangle 2">
            <a:extLst>
              <a:ext uri="{FF2B5EF4-FFF2-40B4-BE49-F238E27FC236}">
                <a16:creationId xmlns:a16="http://schemas.microsoft.com/office/drawing/2014/main" id="{66C02457-E123-DF4E-BF1F-E850F098631E}"/>
              </a:ext>
            </a:extLst>
          </p:cNvPr>
          <p:cNvSpPr/>
          <p:nvPr/>
        </p:nvSpPr>
        <p:spPr>
          <a:xfrm>
            <a:off x="425334" y="2133600"/>
            <a:ext cx="11341333" cy="4093428"/>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On November 23</a:t>
            </a:r>
            <a:r>
              <a:rPr lang="en-US" sz="2000" b="1" baseline="30000" dirty="0">
                <a:latin typeface="Arial" panose="020B0604020202020204" pitchFamily="34" charset="0"/>
                <a:cs typeface="Arial" panose="020B0604020202020204" pitchFamily="34" charset="0"/>
              </a:rPr>
              <a:t>rd</a:t>
            </a:r>
            <a:r>
              <a:rPr lang="en-US" sz="2000" b="1" dirty="0">
                <a:latin typeface="Arial" panose="020B0604020202020204" pitchFamily="34" charset="0"/>
                <a:cs typeface="Arial" panose="020B0604020202020204" pitchFamily="34" charset="0"/>
              </a:rPr>
              <a:t>, we will be holding elections for the 2020-2021 Healthcare Club Board!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If you are interested in running for a position, please reach out to the person that holds your position of interest for a 1 on 1, and submit your platform (fit on one slide) to Lauren </a:t>
            </a:r>
            <a:r>
              <a:rPr lang="en-US" sz="2000" b="1" i="1" dirty="0">
                <a:latin typeface="Arial" panose="020B0604020202020204" pitchFamily="34" charset="0"/>
                <a:cs typeface="Arial" panose="020B0604020202020204" pitchFamily="34" charset="0"/>
              </a:rPr>
              <a:t>no later than Friday, November 20</a:t>
            </a:r>
            <a:r>
              <a:rPr lang="en-US" sz="2000" b="1" i="1" baseline="30000" dirty="0">
                <a:latin typeface="Arial" panose="020B0604020202020204" pitchFamily="34" charset="0"/>
                <a:cs typeface="Arial" panose="020B0604020202020204" pitchFamily="34" charset="0"/>
              </a:rPr>
              <a:t>th</a:t>
            </a:r>
            <a:r>
              <a:rPr lang="en-US" sz="2000" b="1" i="1" dirty="0">
                <a:latin typeface="Arial" panose="020B0604020202020204" pitchFamily="34" charset="0"/>
                <a:cs typeface="Arial" panose="020B0604020202020204" pitchFamily="34" charset="0"/>
              </a:rPr>
              <a:t> at 8:00 PM.</a:t>
            </a:r>
          </a:p>
          <a:p>
            <a:endParaRPr lang="en-US" sz="2000" i="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You are allowed to submit two platforms!  </a:t>
            </a:r>
            <a:r>
              <a:rPr lang="en-US" sz="2000" dirty="0">
                <a:latin typeface="Arial" panose="020B0604020202020204" pitchFamily="34" charset="0"/>
                <a:cs typeface="Arial" panose="020B0604020202020204" pitchFamily="34" charset="0"/>
              </a:rPr>
              <a:t>For example, if you wish to run for President and VP of Membership, we will run the President election process first, determine the winner, and if you are selected, your VP of Membership platform will be omitted. If you are not selected as the winner, you then have the opportunity to present your VP of Membership.</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will make everyone’s platforms available for viewing from November 20</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to the 23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and look forward to hearing everyone’s pitches on the 23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676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60CF9D-B94E-4248-80B5-9A0C2C62A259}"/>
              </a:ext>
            </a:extLst>
          </p:cNvPr>
          <p:cNvGraphicFramePr>
            <a:graphicFrameLocks noChangeAspect="1"/>
          </p:cNvGraphicFramePr>
          <p:nvPr>
            <p:custDataLst>
              <p:tags r:id="rId2"/>
            </p:custDataLst>
            <p:extLst>
              <p:ext uri="{D42A27DB-BD31-4B8C-83A1-F6EECF244321}">
                <p14:modId xmlns:p14="http://schemas.microsoft.com/office/powerpoint/2010/main" val="991777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99" imgH="499" progId="TCLayout.ActiveDocument.1">
                  <p:embed/>
                </p:oleObj>
              </mc:Choice>
              <mc:Fallback>
                <p:oleObj name="think-cell Slide" r:id="rId5" imgW="499" imgH="499" progId="TCLayout.ActiveDocument.1">
                  <p:embed/>
                  <p:pic>
                    <p:nvPicPr>
                      <p:cNvPr id="5" name="Object 4" hidden="1">
                        <a:extLst>
                          <a:ext uri="{FF2B5EF4-FFF2-40B4-BE49-F238E27FC236}">
                            <a16:creationId xmlns:a16="http://schemas.microsoft.com/office/drawing/2014/main" id="{F960CF9D-B94E-4248-80B5-9A0C2C62A25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5FAD264-17B2-4561-8F6B-03579FB5045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Order of Elections</a:t>
            </a:r>
          </a:p>
        </p:txBody>
      </p:sp>
      <p:sp>
        <p:nvSpPr>
          <p:cNvPr id="3" name="Content Placeholder 2"/>
          <p:cNvSpPr>
            <a:spLocks noGrp="1"/>
          </p:cNvSpPr>
          <p:nvPr>
            <p:ph idx="1"/>
          </p:nvPr>
        </p:nvSpPr>
        <p:spPr>
          <a:xfrm>
            <a:off x="1050758" y="2057400"/>
            <a:ext cx="9144000" cy="3886200"/>
          </a:xfrm>
        </p:spPr>
        <p:txBody>
          <a:bodyPr>
            <a:normAutofit/>
          </a:bodyPr>
          <a:lstStyle/>
          <a:p>
            <a:pPr marL="457200" indent="-457200">
              <a:buFont typeface="+mj-lt"/>
              <a:buAutoNum type="arabicPeriod"/>
            </a:pPr>
            <a:r>
              <a:rPr lang="en-US" dirty="0"/>
              <a:t>President</a:t>
            </a:r>
          </a:p>
          <a:p>
            <a:pPr marL="457200" indent="-457200">
              <a:buFont typeface="+mj-lt"/>
              <a:buAutoNum type="arabicPeriod"/>
            </a:pPr>
            <a:r>
              <a:rPr lang="en-US" dirty="0"/>
              <a:t>VPs of Education</a:t>
            </a:r>
          </a:p>
          <a:p>
            <a:pPr marL="457200" indent="-457200">
              <a:buFont typeface="+mj-lt"/>
              <a:buAutoNum type="arabicPeriod"/>
            </a:pPr>
            <a:r>
              <a:rPr lang="en-US" dirty="0"/>
              <a:t>VP of Corporate &amp; Alumni Affairs</a:t>
            </a:r>
          </a:p>
          <a:p>
            <a:pPr marL="457200" indent="-457200">
              <a:buFont typeface="+mj-lt"/>
              <a:buAutoNum type="arabicPeriod"/>
            </a:pPr>
            <a:r>
              <a:rPr lang="en-US" dirty="0"/>
              <a:t>VP of Membership (NEW!)</a:t>
            </a:r>
          </a:p>
          <a:p>
            <a:pPr marL="457200" indent="-457200">
              <a:buFont typeface="+mj-lt"/>
              <a:buAutoNum type="arabicPeriod"/>
            </a:pPr>
            <a:r>
              <a:rPr lang="en-US" dirty="0"/>
              <a:t>VP of Marketing</a:t>
            </a:r>
          </a:p>
          <a:p>
            <a:pPr marL="457200" indent="-457200">
              <a:buFont typeface="+mj-lt"/>
              <a:buAutoNum type="arabicPeriod"/>
            </a:pPr>
            <a:r>
              <a:rPr lang="en-US" dirty="0"/>
              <a:t>VP of Finance</a:t>
            </a:r>
          </a:p>
          <a:p>
            <a:pPr marL="457200" indent="-457200">
              <a:buFont typeface="+mj-lt"/>
              <a:buAutoNum type="arabicPeriod"/>
            </a:pPr>
            <a:r>
              <a:rPr lang="en-US" dirty="0"/>
              <a:t>MHA Representative</a:t>
            </a:r>
          </a:p>
          <a:p>
            <a:pPr marL="457200" indent="-457200">
              <a:buFont typeface="+mj-lt"/>
              <a:buAutoNum type="arabicPeriod"/>
            </a:pPr>
            <a:endParaRPr lang="en-US" dirty="0"/>
          </a:p>
        </p:txBody>
      </p:sp>
      <p:pic>
        <p:nvPicPr>
          <p:cNvPr id="3084" name="Picture 12" descr="healthcare-icon - Informs Inc.">
            <a:extLst>
              <a:ext uri="{FF2B5EF4-FFF2-40B4-BE49-F238E27FC236}">
                <a16:creationId xmlns:a16="http://schemas.microsoft.com/office/drawing/2014/main" id="{E4F03E27-7BF7-448F-B12A-77E654EE41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733675"/>
            <a:ext cx="3810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E4FE506-DD0E-43C3-A785-361472524E70}"/>
              </a:ext>
            </a:extLst>
          </p:cNvPr>
          <p:cNvGraphicFramePr>
            <a:graphicFrameLocks noChangeAspect="1"/>
          </p:cNvGraphicFramePr>
          <p:nvPr>
            <p:custDataLst>
              <p:tags r:id="rId2"/>
            </p:custDataLst>
            <p:extLst>
              <p:ext uri="{D42A27DB-BD31-4B8C-83A1-F6EECF244321}">
                <p14:modId xmlns:p14="http://schemas.microsoft.com/office/powerpoint/2010/main" val="664467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99" imgH="499" progId="TCLayout.ActiveDocument.1">
                  <p:embed/>
                </p:oleObj>
              </mc:Choice>
              <mc:Fallback>
                <p:oleObj name="think-cell Slide" r:id="rId5" imgW="499" imgH="499" progId="TCLayout.ActiveDocument.1">
                  <p:embed/>
                  <p:pic>
                    <p:nvPicPr>
                      <p:cNvPr id="5" name="Object 4" hidden="1">
                        <a:extLst>
                          <a:ext uri="{FF2B5EF4-FFF2-40B4-BE49-F238E27FC236}">
                            <a16:creationId xmlns:a16="http://schemas.microsoft.com/office/drawing/2014/main" id="{BE4FE506-DD0E-43C3-A785-361472524E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B36E4AA-0FC4-4788-AB91-0BF433B3920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500" dirty="0">
              <a:latin typeface="Franklin Gothic Medium" panose="020B0603020102020204" pitchFamily="34" charset="0"/>
              <a:ea typeface="+mj-ea"/>
              <a:cs typeface="+mj-cs"/>
              <a:sym typeface="Franklin Gothic Medium" panose="020B0603020102020204" pitchFamily="34" charset="0"/>
            </a:endParaRPr>
          </a:p>
        </p:txBody>
      </p:sp>
      <p:sp>
        <p:nvSpPr>
          <p:cNvPr id="4" name="Title 3"/>
          <p:cNvSpPr>
            <a:spLocks noGrp="1"/>
          </p:cNvSpPr>
          <p:nvPr>
            <p:ph type="title"/>
          </p:nvPr>
        </p:nvSpPr>
        <p:spPr/>
        <p:txBody>
          <a:bodyPr>
            <a:normAutofit/>
          </a:bodyPr>
          <a:lstStyle/>
          <a:p>
            <a:r>
              <a:rPr lang="en-US" sz="3500" dirty="0">
                <a:solidFill>
                  <a:schemeClr val="bg1"/>
                </a:solidFill>
              </a:rPr>
              <a:t>Board Structure </a:t>
            </a:r>
          </a:p>
        </p:txBody>
      </p:sp>
      <p:sp>
        <p:nvSpPr>
          <p:cNvPr id="14" name="TextBox 13">
            <a:extLst>
              <a:ext uri="{FF2B5EF4-FFF2-40B4-BE49-F238E27FC236}">
                <a16:creationId xmlns:a16="http://schemas.microsoft.com/office/drawing/2014/main" id="{D592D2E0-7224-4E41-82A0-DD413EB08790}"/>
              </a:ext>
            </a:extLst>
          </p:cNvPr>
          <p:cNvSpPr txBox="1"/>
          <p:nvPr/>
        </p:nvSpPr>
        <p:spPr>
          <a:xfrm>
            <a:off x="1752600" y="3058180"/>
            <a:ext cx="1395046" cy="307777"/>
          </a:xfrm>
          <a:prstGeom prst="rect">
            <a:avLst/>
          </a:prstGeom>
          <a:noFill/>
        </p:spPr>
        <p:txBody>
          <a:bodyPr wrap="square" rtlCol="0">
            <a:spAutoFit/>
          </a:bodyPr>
          <a:lstStyle/>
          <a:p>
            <a:pPr algn="ctr"/>
            <a:r>
              <a:rPr lang="en-US" sz="1400" dirty="0"/>
              <a:t>President</a:t>
            </a:r>
          </a:p>
        </p:txBody>
      </p:sp>
      <p:pic>
        <p:nvPicPr>
          <p:cNvPr id="28" name="Graphic 27" descr="Lecturer">
            <a:extLst>
              <a:ext uri="{FF2B5EF4-FFF2-40B4-BE49-F238E27FC236}">
                <a16:creationId xmlns:a16="http://schemas.microsoft.com/office/drawing/2014/main" id="{A1C4D34C-A2DA-4F1C-A80D-970E42E342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2923" y="1922247"/>
            <a:ext cx="914400" cy="914400"/>
          </a:xfrm>
          <a:prstGeom prst="rect">
            <a:avLst/>
          </a:prstGeom>
        </p:spPr>
      </p:pic>
      <p:sp>
        <p:nvSpPr>
          <p:cNvPr id="18" name="TextBox 17">
            <a:extLst>
              <a:ext uri="{FF2B5EF4-FFF2-40B4-BE49-F238E27FC236}">
                <a16:creationId xmlns:a16="http://schemas.microsoft.com/office/drawing/2014/main" id="{7E9A4F0C-70EA-B741-B2B2-DF5E4BDA2089}"/>
              </a:ext>
            </a:extLst>
          </p:cNvPr>
          <p:cNvSpPr txBox="1"/>
          <p:nvPr/>
        </p:nvSpPr>
        <p:spPr>
          <a:xfrm>
            <a:off x="7212624" y="3058180"/>
            <a:ext cx="1395046" cy="523220"/>
          </a:xfrm>
          <a:prstGeom prst="rect">
            <a:avLst/>
          </a:prstGeom>
          <a:noFill/>
        </p:spPr>
        <p:txBody>
          <a:bodyPr wrap="square" rtlCol="0">
            <a:spAutoFit/>
          </a:bodyPr>
          <a:lstStyle/>
          <a:p>
            <a:pPr algn="ctr"/>
            <a:r>
              <a:rPr lang="en-US" sz="1400" dirty="0"/>
              <a:t>VP of Marketing</a:t>
            </a:r>
          </a:p>
        </p:txBody>
      </p:sp>
      <p:pic>
        <p:nvPicPr>
          <p:cNvPr id="29" name="Graphic 28" descr="Lecturer">
            <a:extLst>
              <a:ext uri="{FF2B5EF4-FFF2-40B4-BE49-F238E27FC236}">
                <a16:creationId xmlns:a16="http://schemas.microsoft.com/office/drawing/2014/main" id="{EFFCA43F-777E-4A6C-ACE2-837ACBCF02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2947" y="1922247"/>
            <a:ext cx="914400" cy="914400"/>
          </a:xfrm>
          <a:prstGeom prst="rect">
            <a:avLst/>
          </a:prstGeom>
        </p:spPr>
      </p:pic>
      <p:sp>
        <p:nvSpPr>
          <p:cNvPr id="16" name="TextBox 15">
            <a:extLst>
              <a:ext uri="{FF2B5EF4-FFF2-40B4-BE49-F238E27FC236}">
                <a16:creationId xmlns:a16="http://schemas.microsoft.com/office/drawing/2014/main" id="{FDB30FA2-8B4F-104E-BCB6-D915320E4822}"/>
              </a:ext>
            </a:extLst>
          </p:cNvPr>
          <p:cNvSpPr txBox="1"/>
          <p:nvPr/>
        </p:nvSpPr>
        <p:spPr>
          <a:xfrm>
            <a:off x="5263662" y="3058180"/>
            <a:ext cx="1588477" cy="523220"/>
          </a:xfrm>
          <a:prstGeom prst="rect">
            <a:avLst/>
          </a:prstGeom>
          <a:noFill/>
        </p:spPr>
        <p:txBody>
          <a:bodyPr wrap="square" rtlCol="0">
            <a:spAutoFit/>
          </a:bodyPr>
          <a:lstStyle/>
          <a:p>
            <a:pPr algn="ctr"/>
            <a:r>
              <a:rPr lang="en-US" sz="1400" dirty="0"/>
              <a:t>VP of Corporate &amp; Alumni Affairs</a:t>
            </a:r>
          </a:p>
        </p:txBody>
      </p:sp>
      <p:pic>
        <p:nvPicPr>
          <p:cNvPr id="30" name="Graphic 29" descr="Lecturer">
            <a:extLst>
              <a:ext uri="{FF2B5EF4-FFF2-40B4-BE49-F238E27FC236}">
                <a16:creationId xmlns:a16="http://schemas.microsoft.com/office/drawing/2014/main" id="{C46C5A5B-DC4D-45D6-B806-7A5D5E1C53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00700" y="1922247"/>
            <a:ext cx="914400" cy="914400"/>
          </a:xfrm>
          <a:prstGeom prst="rect">
            <a:avLst/>
          </a:prstGeom>
        </p:spPr>
      </p:pic>
      <p:sp>
        <p:nvSpPr>
          <p:cNvPr id="15" name="TextBox 14">
            <a:extLst>
              <a:ext uri="{FF2B5EF4-FFF2-40B4-BE49-F238E27FC236}">
                <a16:creationId xmlns:a16="http://schemas.microsoft.com/office/drawing/2014/main" id="{B8CFCB75-442F-FC42-B527-74A54614093E}"/>
              </a:ext>
            </a:extLst>
          </p:cNvPr>
          <p:cNvSpPr txBox="1"/>
          <p:nvPr/>
        </p:nvSpPr>
        <p:spPr>
          <a:xfrm>
            <a:off x="3508131" y="3058180"/>
            <a:ext cx="1395046" cy="523220"/>
          </a:xfrm>
          <a:prstGeom prst="rect">
            <a:avLst/>
          </a:prstGeom>
          <a:noFill/>
        </p:spPr>
        <p:txBody>
          <a:bodyPr wrap="square" rtlCol="0">
            <a:spAutoFit/>
          </a:bodyPr>
          <a:lstStyle/>
          <a:p>
            <a:pPr algn="ctr"/>
            <a:r>
              <a:rPr lang="en-US" sz="1400" dirty="0"/>
              <a:t>Co VP’s of Education</a:t>
            </a:r>
          </a:p>
        </p:txBody>
      </p:sp>
      <p:pic>
        <p:nvPicPr>
          <p:cNvPr id="31" name="Graphic 30" descr="Lecturer">
            <a:extLst>
              <a:ext uri="{FF2B5EF4-FFF2-40B4-BE49-F238E27FC236}">
                <a16:creationId xmlns:a16="http://schemas.microsoft.com/office/drawing/2014/main" id="{BE2E2182-1595-4680-9914-59830945A3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8454" y="1922247"/>
            <a:ext cx="914400" cy="914400"/>
          </a:xfrm>
          <a:prstGeom prst="rect">
            <a:avLst/>
          </a:prstGeom>
        </p:spPr>
      </p:pic>
      <p:sp>
        <p:nvSpPr>
          <p:cNvPr id="19" name="TextBox 18">
            <a:extLst>
              <a:ext uri="{FF2B5EF4-FFF2-40B4-BE49-F238E27FC236}">
                <a16:creationId xmlns:a16="http://schemas.microsoft.com/office/drawing/2014/main" id="{C7DFF1C6-165B-AF48-920C-081B21ADC6A9}"/>
              </a:ext>
            </a:extLst>
          </p:cNvPr>
          <p:cNvSpPr txBox="1"/>
          <p:nvPr/>
        </p:nvSpPr>
        <p:spPr>
          <a:xfrm>
            <a:off x="1752600" y="5334000"/>
            <a:ext cx="1395046" cy="307777"/>
          </a:xfrm>
          <a:prstGeom prst="rect">
            <a:avLst/>
          </a:prstGeom>
          <a:noFill/>
        </p:spPr>
        <p:txBody>
          <a:bodyPr wrap="square" rtlCol="0">
            <a:spAutoFit/>
          </a:bodyPr>
          <a:lstStyle/>
          <a:p>
            <a:pPr algn="ctr"/>
            <a:r>
              <a:rPr lang="en-US" sz="1400" dirty="0"/>
              <a:t>VP of Finance</a:t>
            </a:r>
          </a:p>
        </p:txBody>
      </p:sp>
      <p:pic>
        <p:nvPicPr>
          <p:cNvPr id="32" name="Graphic 31" descr="Lecturer">
            <a:extLst>
              <a:ext uri="{FF2B5EF4-FFF2-40B4-BE49-F238E27FC236}">
                <a16:creationId xmlns:a16="http://schemas.microsoft.com/office/drawing/2014/main" id="{18B775D3-646A-45DC-AAF2-97A25A580F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2923" y="4267200"/>
            <a:ext cx="914400" cy="914400"/>
          </a:xfrm>
          <a:prstGeom prst="rect">
            <a:avLst/>
          </a:prstGeom>
        </p:spPr>
      </p:pic>
      <p:sp>
        <p:nvSpPr>
          <p:cNvPr id="25" name="TextBox 24">
            <a:extLst>
              <a:ext uri="{FF2B5EF4-FFF2-40B4-BE49-F238E27FC236}">
                <a16:creationId xmlns:a16="http://schemas.microsoft.com/office/drawing/2014/main" id="{BBA7FD89-8AA1-46E8-A9F6-635B445C2CE3}"/>
              </a:ext>
            </a:extLst>
          </p:cNvPr>
          <p:cNvSpPr txBox="1"/>
          <p:nvPr/>
        </p:nvSpPr>
        <p:spPr>
          <a:xfrm>
            <a:off x="8968154" y="3058180"/>
            <a:ext cx="1395046" cy="523220"/>
          </a:xfrm>
          <a:prstGeom prst="rect">
            <a:avLst/>
          </a:prstGeom>
          <a:noFill/>
        </p:spPr>
        <p:txBody>
          <a:bodyPr wrap="square" rtlCol="0">
            <a:spAutoFit/>
          </a:bodyPr>
          <a:lstStyle/>
          <a:p>
            <a:pPr algn="ctr"/>
            <a:r>
              <a:rPr lang="en-US" sz="1400" dirty="0"/>
              <a:t>VP of Membership</a:t>
            </a:r>
          </a:p>
        </p:txBody>
      </p:sp>
      <p:pic>
        <p:nvPicPr>
          <p:cNvPr id="33" name="Graphic 32" descr="Lecturer">
            <a:extLst>
              <a:ext uri="{FF2B5EF4-FFF2-40B4-BE49-F238E27FC236}">
                <a16:creationId xmlns:a16="http://schemas.microsoft.com/office/drawing/2014/main" id="{3D4FF06C-9997-4F86-8A3C-CD66DC8528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8477" y="1922247"/>
            <a:ext cx="914400" cy="914400"/>
          </a:xfrm>
          <a:prstGeom prst="rect">
            <a:avLst/>
          </a:prstGeom>
        </p:spPr>
      </p:pic>
      <p:sp>
        <p:nvSpPr>
          <p:cNvPr id="20" name="TextBox 19">
            <a:extLst>
              <a:ext uri="{FF2B5EF4-FFF2-40B4-BE49-F238E27FC236}">
                <a16:creationId xmlns:a16="http://schemas.microsoft.com/office/drawing/2014/main" id="{2C113CD9-BF5B-7A4D-9F70-15627A5002CA}"/>
              </a:ext>
            </a:extLst>
          </p:cNvPr>
          <p:cNvSpPr txBox="1"/>
          <p:nvPr/>
        </p:nvSpPr>
        <p:spPr>
          <a:xfrm>
            <a:off x="3556488" y="5334000"/>
            <a:ext cx="1395046" cy="523220"/>
          </a:xfrm>
          <a:prstGeom prst="rect">
            <a:avLst/>
          </a:prstGeom>
          <a:noFill/>
        </p:spPr>
        <p:txBody>
          <a:bodyPr wrap="square" rtlCol="0">
            <a:spAutoFit/>
          </a:bodyPr>
          <a:lstStyle/>
          <a:p>
            <a:pPr algn="ctr"/>
            <a:r>
              <a:rPr lang="en-US" sz="1400" dirty="0"/>
              <a:t>MHA Representative</a:t>
            </a:r>
          </a:p>
        </p:txBody>
      </p:sp>
      <p:pic>
        <p:nvPicPr>
          <p:cNvPr id="34" name="Graphic 33" descr="Lecturer">
            <a:extLst>
              <a:ext uri="{FF2B5EF4-FFF2-40B4-BE49-F238E27FC236}">
                <a16:creationId xmlns:a16="http://schemas.microsoft.com/office/drawing/2014/main" id="{99F3A7B6-3368-440A-A690-DE60257682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6811" y="4267200"/>
            <a:ext cx="914400" cy="914400"/>
          </a:xfrm>
          <a:prstGeom prst="rect">
            <a:avLst/>
          </a:prstGeom>
        </p:spPr>
      </p:pic>
      <p:sp>
        <p:nvSpPr>
          <p:cNvPr id="21" name="TextBox 20">
            <a:extLst>
              <a:ext uri="{FF2B5EF4-FFF2-40B4-BE49-F238E27FC236}">
                <a16:creationId xmlns:a16="http://schemas.microsoft.com/office/drawing/2014/main" id="{00133616-D94A-4046-AA84-3C4D52DA215B}"/>
              </a:ext>
            </a:extLst>
          </p:cNvPr>
          <p:cNvSpPr txBox="1"/>
          <p:nvPr/>
        </p:nvSpPr>
        <p:spPr>
          <a:xfrm>
            <a:off x="5360376" y="5334000"/>
            <a:ext cx="1395046" cy="523220"/>
          </a:xfrm>
          <a:prstGeom prst="rect">
            <a:avLst/>
          </a:prstGeom>
          <a:noFill/>
        </p:spPr>
        <p:txBody>
          <a:bodyPr wrap="square" rtlCol="0">
            <a:spAutoFit/>
          </a:bodyPr>
          <a:lstStyle/>
          <a:p>
            <a:pPr algn="ctr"/>
            <a:r>
              <a:rPr lang="en-US" sz="1400" dirty="0"/>
              <a:t>Cornell Tech*</a:t>
            </a:r>
          </a:p>
          <a:p>
            <a:pPr algn="ctr"/>
            <a:r>
              <a:rPr lang="en-US" sz="1400" dirty="0"/>
              <a:t>Representative</a:t>
            </a:r>
          </a:p>
        </p:txBody>
      </p:sp>
      <p:pic>
        <p:nvPicPr>
          <p:cNvPr id="35" name="Graphic 34" descr="Lecturer">
            <a:extLst>
              <a:ext uri="{FF2B5EF4-FFF2-40B4-BE49-F238E27FC236}">
                <a16:creationId xmlns:a16="http://schemas.microsoft.com/office/drawing/2014/main" id="{2817FDEF-C1AB-4B59-807E-F20EA9AABB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00699" y="4267200"/>
            <a:ext cx="914400" cy="914400"/>
          </a:xfrm>
          <a:prstGeom prst="rect">
            <a:avLst/>
          </a:prstGeom>
        </p:spPr>
      </p:pic>
      <p:sp>
        <p:nvSpPr>
          <p:cNvPr id="22" name="TextBox 21">
            <a:extLst>
              <a:ext uri="{FF2B5EF4-FFF2-40B4-BE49-F238E27FC236}">
                <a16:creationId xmlns:a16="http://schemas.microsoft.com/office/drawing/2014/main" id="{A5557C7C-7A28-124B-9079-828A3E7A7F7A}"/>
              </a:ext>
            </a:extLst>
          </p:cNvPr>
          <p:cNvSpPr txBox="1"/>
          <p:nvPr/>
        </p:nvSpPr>
        <p:spPr>
          <a:xfrm>
            <a:off x="7164264" y="5334000"/>
            <a:ext cx="1395046" cy="523220"/>
          </a:xfrm>
          <a:prstGeom prst="rect">
            <a:avLst/>
          </a:prstGeom>
          <a:noFill/>
        </p:spPr>
        <p:txBody>
          <a:bodyPr wrap="square" rtlCol="0">
            <a:spAutoFit/>
          </a:bodyPr>
          <a:lstStyle/>
          <a:p>
            <a:pPr algn="ctr"/>
            <a:r>
              <a:rPr lang="en-US" sz="1400" dirty="0"/>
              <a:t>EMBA/MS* Representative</a:t>
            </a:r>
          </a:p>
        </p:txBody>
      </p:sp>
      <p:pic>
        <p:nvPicPr>
          <p:cNvPr id="36" name="Graphic 35" descr="Lecturer">
            <a:extLst>
              <a:ext uri="{FF2B5EF4-FFF2-40B4-BE49-F238E27FC236}">
                <a16:creationId xmlns:a16="http://schemas.microsoft.com/office/drawing/2014/main" id="{82C0A3FC-D5AF-49FE-9840-634CCEBABD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4587" y="4267200"/>
            <a:ext cx="914400" cy="914400"/>
          </a:xfrm>
          <a:prstGeom prst="rect">
            <a:avLst/>
          </a:prstGeom>
        </p:spPr>
      </p:pic>
      <p:sp>
        <p:nvSpPr>
          <p:cNvPr id="27" name="TextBox 26">
            <a:extLst>
              <a:ext uri="{FF2B5EF4-FFF2-40B4-BE49-F238E27FC236}">
                <a16:creationId xmlns:a16="http://schemas.microsoft.com/office/drawing/2014/main" id="{07F350AE-F27D-44DA-AA38-1CB1C221EA8D}"/>
              </a:ext>
            </a:extLst>
          </p:cNvPr>
          <p:cNvSpPr txBox="1"/>
          <p:nvPr/>
        </p:nvSpPr>
        <p:spPr>
          <a:xfrm>
            <a:off x="8968154" y="5334000"/>
            <a:ext cx="1395046" cy="523220"/>
          </a:xfrm>
          <a:prstGeom prst="rect">
            <a:avLst/>
          </a:prstGeom>
          <a:noFill/>
        </p:spPr>
        <p:txBody>
          <a:bodyPr wrap="square" rtlCol="0">
            <a:spAutoFit/>
          </a:bodyPr>
          <a:lstStyle/>
          <a:p>
            <a:pPr algn="ctr"/>
            <a:r>
              <a:rPr lang="en-US" sz="1400" dirty="0"/>
              <a:t>AMBA*</a:t>
            </a:r>
          </a:p>
          <a:p>
            <a:pPr algn="ctr"/>
            <a:r>
              <a:rPr lang="en-US" sz="1400" dirty="0"/>
              <a:t>Representative</a:t>
            </a:r>
          </a:p>
        </p:txBody>
      </p:sp>
      <p:pic>
        <p:nvPicPr>
          <p:cNvPr id="37" name="Graphic 36" descr="Lecturer">
            <a:extLst>
              <a:ext uri="{FF2B5EF4-FFF2-40B4-BE49-F238E27FC236}">
                <a16:creationId xmlns:a16="http://schemas.microsoft.com/office/drawing/2014/main" id="{E58105B4-C54C-4A94-B4EF-35192199FB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8477" y="4267200"/>
            <a:ext cx="914400" cy="914400"/>
          </a:xfrm>
          <a:prstGeom prst="rect">
            <a:avLst/>
          </a:prstGeom>
        </p:spPr>
      </p:pic>
      <p:sp>
        <p:nvSpPr>
          <p:cNvPr id="3" name="TextBox 2">
            <a:extLst>
              <a:ext uri="{FF2B5EF4-FFF2-40B4-BE49-F238E27FC236}">
                <a16:creationId xmlns:a16="http://schemas.microsoft.com/office/drawing/2014/main" id="{6BC97ED8-2D9D-40D0-A23C-143027E0DADE}"/>
              </a:ext>
            </a:extLst>
          </p:cNvPr>
          <p:cNvSpPr txBox="1"/>
          <p:nvPr/>
        </p:nvSpPr>
        <p:spPr>
          <a:xfrm>
            <a:off x="205154" y="6497170"/>
            <a:ext cx="8763000" cy="261610"/>
          </a:xfrm>
          <a:prstGeom prst="rect">
            <a:avLst/>
          </a:prstGeom>
          <a:noFill/>
        </p:spPr>
        <p:txBody>
          <a:bodyPr wrap="square" rtlCol="0">
            <a:spAutoFit/>
          </a:bodyPr>
          <a:lstStyle/>
          <a:p>
            <a:r>
              <a:rPr lang="en-US" sz="1100" dirty="0"/>
              <a:t>*Cornell Tech, EMBA/MA, and AMBA Representatives are identified via the previous representative and Board. </a:t>
            </a:r>
          </a:p>
        </p:txBody>
      </p:sp>
    </p:spTree>
    <p:extLst>
      <p:ext uri="{BB962C8B-B14F-4D97-AF65-F5344CB8AC3E}">
        <p14:creationId xmlns:p14="http://schemas.microsoft.com/office/powerpoint/2010/main" val="92983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extLst>
              <p:ext uri="{D42A27DB-BD31-4B8C-83A1-F6EECF244321}">
                <p14:modId xmlns:p14="http://schemas.microsoft.com/office/powerpoint/2010/main" val="2305990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a:xfrm>
            <a:off x="457200" y="1600200"/>
            <a:ext cx="5486400" cy="762000"/>
          </a:xfrm>
        </p:spPr>
        <p:txBody>
          <a:bodyPr/>
          <a:lstStyle/>
          <a:p>
            <a:r>
              <a:rPr lang="en-US" b="1" dirty="0"/>
              <a:t>President</a:t>
            </a:r>
          </a:p>
        </p:txBody>
      </p:sp>
      <p:sp>
        <p:nvSpPr>
          <p:cNvPr id="4" name="Content Placeholder 3"/>
          <p:cNvSpPr>
            <a:spLocks noGrp="1"/>
          </p:cNvSpPr>
          <p:nvPr>
            <p:ph sz="half" idx="2"/>
          </p:nvPr>
        </p:nvSpPr>
        <p:spPr>
          <a:xfrm>
            <a:off x="548640" y="2377440"/>
            <a:ext cx="11125200" cy="3810033"/>
          </a:xfrm>
        </p:spPr>
        <p:txBody>
          <a:bodyPr>
            <a:normAutofit/>
          </a:bodyPr>
          <a:lstStyle/>
          <a:p>
            <a:r>
              <a:rPr lang="en-US" sz="2200" dirty="0"/>
              <a:t>Oversee the long-term vision of the club and work with the Board to set club mission, objectives, and agenda for the Spring and Fall semesters</a:t>
            </a:r>
          </a:p>
          <a:p>
            <a:r>
              <a:rPr lang="en-US" sz="2200" dirty="0"/>
              <a:t>Lead Board meetings to discuss ongoing club efforts and upcoming events</a:t>
            </a:r>
          </a:p>
          <a:p>
            <a:r>
              <a:rPr lang="en-US" sz="2200" dirty="0"/>
              <a:t>Communicate with Cornell Administration to facilitate club programming</a:t>
            </a:r>
          </a:p>
          <a:p>
            <a:r>
              <a:rPr lang="en-US" sz="2200" dirty="0"/>
              <a:t>Represent the HCC on the Professional Club Board with other presidents</a:t>
            </a:r>
          </a:p>
          <a:p>
            <a:r>
              <a:rPr lang="en-US" sz="2200" dirty="0"/>
              <a:t>Coordinate between Board members to ensure that roadblocks are removed and all parties can fulfill their roles </a:t>
            </a:r>
          </a:p>
          <a:p>
            <a:pPr marL="0" indent="0">
              <a:buNone/>
            </a:pPr>
            <a:r>
              <a:rPr lang="en-US" sz="2200" dirty="0"/>
              <a:t>Reach out to Lauren (lg563@cornell.edu)</a:t>
            </a:r>
          </a:p>
        </p:txBody>
      </p:sp>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a:xfrm>
            <a:off x="457200" y="1600200"/>
            <a:ext cx="5486400" cy="762000"/>
          </a:xfrm>
        </p:spPr>
        <p:txBody>
          <a:bodyPr/>
          <a:lstStyle/>
          <a:p>
            <a:r>
              <a:rPr lang="en-US" b="1" dirty="0"/>
              <a:t>VP of Education (2)</a:t>
            </a:r>
          </a:p>
        </p:txBody>
      </p:sp>
      <p:sp>
        <p:nvSpPr>
          <p:cNvPr id="4" name="Content Placeholder 3"/>
          <p:cNvSpPr>
            <a:spLocks noGrp="1"/>
          </p:cNvSpPr>
          <p:nvPr>
            <p:ph sz="half" idx="2"/>
          </p:nvPr>
        </p:nvSpPr>
        <p:spPr>
          <a:xfrm>
            <a:off x="548640" y="2377440"/>
            <a:ext cx="11125200" cy="4343400"/>
          </a:xfrm>
        </p:spPr>
        <p:txBody>
          <a:bodyPr vert="horz" lIns="91440" tIns="45720" rIns="91440" bIns="45720" rtlCol="0">
            <a:noAutofit/>
          </a:bodyPr>
          <a:lstStyle/>
          <a:p>
            <a:r>
              <a:rPr lang="en-US" sz="2200" dirty="0"/>
              <a:t>Set vision for and develop curriculum to assist the CMC and members with healthcare recruiting (Diversity Conference bootcamps, internship panels, etc.)</a:t>
            </a:r>
          </a:p>
          <a:p>
            <a:r>
              <a:rPr lang="en-US" sz="2200" dirty="0"/>
              <a:t>Set vision for and develop educational programming and event timelines (healthcare trend talks, educational speakers, etc.)</a:t>
            </a:r>
          </a:p>
          <a:p>
            <a:r>
              <a:rPr lang="en-US" sz="2200" dirty="0"/>
              <a:t>Collaborate with other clubs on joint programming (Life Science Casing, IB Alumni Panel, etc.)</a:t>
            </a:r>
          </a:p>
          <a:p>
            <a:r>
              <a:rPr lang="en-US" sz="2200" dirty="0"/>
              <a:t>Promote case competition schedule and announcements</a:t>
            </a:r>
          </a:p>
          <a:p>
            <a:r>
              <a:rPr lang="en-US" sz="2200" dirty="0"/>
              <a:t>Liaise with Marketing VP to schedule and promote all educational events and Alumni VP to identify speakers </a:t>
            </a:r>
          </a:p>
          <a:p>
            <a:pPr marL="0" indent="0">
              <a:buNone/>
            </a:pPr>
            <a:r>
              <a:rPr lang="en-US" sz="2200" dirty="0"/>
              <a:t>Reach out to Emily Khaykin </a:t>
            </a:r>
            <a:r>
              <a:rPr lang="en-US" sz="2200" dirty="0">
                <a:hlinkClick r:id="rId7"/>
              </a:rPr>
              <a:t>evk22@cornell.edu</a:t>
            </a:r>
            <a:r>
              <a:rPr lang="en-US" sz="2200" dirty="0"/>
              <a:t> and/or Harley Keh </a:t>
            </a:r>
            <a:r>
              <a:rPr lang="en-US" sz="2200" dirty="0">
                <a:hlinkClick r:id="rId8"/>
              </a:rPr>
              <a:t>hk869@cornell.edu</a:t>
            </a:r>
            <a:endParaRPr lang="en-US" sz="2200" dirty="0"/>
          </a:p>
        </p:txBody>
      </p:sp>
    </p:spTree>
    <p:extLst>
      <p:ext uri="{BB962C8B-B14F-4D97-AF65-F5344CB8AC3E}">
        <p14:creationId xmlns:p14="http://schemas.microsoft.com/office/powerpoint/2010/main" val="128994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a:xfrm>
            <a:off x="457200" y="1600200"/>
            <a:ext cx="5029200" cy="762000"/>
          </a:xfrm>
        </p:spPr>
        <p:txBody>
          <a:bodyPr/>
          <a:lstStyle/>
          <a:p>
            <a:r>
              <a:rPr lang="en-US" b="1" dirty="0"/>
              <a:t>VP of Corporate &amp; Alumni Affairs</a:t>
            </a:r>
          </a:p>
        </p:txBody>
      </p:sp>
      <p:sp>
        <p:nvSpPr>
          <p:cNvPr id="4" name="Content Placeholder 3"/>
          <p:cNvSpPr>
            <a:spLocks noGrp="1"/>
          </p:cNvSpPr>
          <p:nvPr>
            <p:ph sz="half" idx="2"/>
          </p:nvPr>
        </p:nvSpPr>
        <p:spPr>
          <a:xfrm>
            <a:off x="548640" y="2377440"/>
            <a:ext cx="11010900" cy="3810033"/>
          </a:xfrm>
        </p:spPr>
        <p:txBody>
          <a:bodyPr vert="horz" lIns="91440" tIns="45720" rIns="91440" bIns="45720" rtlCol="0">
            <a:noAutofit/>
          </a:bodyPr>
          <a:lstStyle/>
          <a:p>
            <a:r>
              <a:rPr lang="en-US" sz="2200" dirty="0"/>
              <a:t>Identify and contact speakers and companies for club events and the Healthcare Symposium</a:t>
            </a:r>
          </a:p>
          <a:p>
            <a:r>
              <a:rPr lang="en-US" sz="2200" dirty="0"/>
              <a:t>Work with club advisor Debbi Luk-Graves from the CMC to coordinate company sponsored events</a:t>
            </a:r>
          </a:p>
          <a:p>
            <a:r>
              <a:rPr lang="en-US" sz="2200" dirty="0"/>
              <a:t>Field incoming requests from alumni to find best fits for club events</a:t>
            </a:r>
          </a:p>
          <a:p>
            <a:r>
              <a:rPr lang="en-US" sz="2200" dirty="0"/>
              <a:t>Act as point person for the Healthcare Symposium: lead Board Symposium planning meeting, coordinate speakers, moderators, etc. </a:t>
            </a:r>
          </a:p>
          <a:p>
            <a:pPr marL="0" indent="0">
              <a:buNone/>
            </a:pPr>
            <a:r>
              <a:rPr lang="en-US" sz="2200" dirty="0"/>
              <a:t>Reach out to Vic Chan (</a:t>
            </a:r>
            <a:r>
              <a:rPr lang="en-US" sz="2200" dirty="0">
                <a:hlinkClick r:id="rId7"/>
              </a:rPr>
              <a:t>vc346@cornell.edu</a:t>
            </a:r>
            <a:r>
              <a:rPr lang="en-US" sz="2200" dirty="0"/>
              <a:t>) and/or Nikita Shrinath (ns925@cornell.edu)</a:t>
            </a:r>
          </a:p>
        </p:txBody>
      </p:sp>
    </p:spTree>
    <p:extLst>
      <p:ext uri="{BB962C8B-B14F-4D97-AF65-F5344CB8AC3E}">
        <p14:creationId xmlns:p14="http://schemas.microsoft.com/office/powerpoint/2010/main" val="381146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a:xfrm>
            <a:off x="457200" y="1600200"/>
            <a:ext cx="5257800" cy="762000"/>
          </a:xfrm>
        </p:spPr>
        <p:txBody>
          <a:bodyPr/>
          <a:lstStyle/>
          <a:p>
            <a:r>
              <a:rPr lang="en-US" b="1" dirty="0"/>
              <a:t>VP of Membership</a:t>
            </a:r>
          </a:p>
        </p:txBody>
      </p:sp>
      <p:sp>
        <p:nvSpPr>
          <p:cNvPr id="4" name="Content Placeholder 3"/>
          <p:cNvSpPr>
            <a:spLocks noGrp="1"/>
          </p:cNvSpPr>
          <p:nvPr>
            <p:ph sz="half" idx="2"/>
          </p:nvPr>
        </p:nvSpPr>
        <p:spPr>
          <a:xfrm>
            <a:off x="548640" y="2377440"/>
            <a:ext cx="10688053" cy="4267201"/>
          </a:xfrm>
        </p:spPr>
        <p:txBody>
          <a:bodyPr vert="horz" lIns="91440" tIns="45720" rIns="91440" bIns="45720" rtlCol="0">
            <a:noAutofit/>
          </a:bodyPr>
          <a:lstStyle/>
          <a:p>
            <a:r>
              <a:rPr lang="en-US" sz="2000" dirty="0"/>
              <a:t>Lead drive to acquire and register new members</a:t>
            </a:r>
          </a:p>
          <a:p>
            <a:r>
              <a:rPr lang="en-US" sz="2000" dirty="0"/>
              <a:t>Field incoming prospective student outreach requests</a:t>
            </a:r>
          </a:p>
          <a:p>
            <a:r>
              <a:rPr lang="en-US" sz="2000" dirty="0"/>
              <a:t>Coordinate Club Fair outreach, SWAG, mailing list, and volunteers</a:t>
            </a:r>
          </a:p>
          <a:p>
            <a:r>
              <a:rPr lang="en-US" sz="2000" dirty="0"/>
              <a:t>Coordinate prospective student events with the CMC (virtual and </a:t>
            </a:r>
            <a:r>
              <a:rPr lang="en-US" sz="2000" dirty="0" err="1"/>
              <a:t>in-person</a:t>
            </a:r>
            <a:r>
              <a:rPr lang="en-US" sz="2000" dirty="0"/>
              <a:t>)</a:t>
            </a:r>
          </a:p>
          <a:p>
            <a:r>
              <a:rPr lang="en-US" sz="2000" dirty="0"/>
              <a:t>Ensure that </a:t>
            </a:r>
            <a:r>
              <a:rPr lang="en-US" sz="2000" dirty="0" err="1"/>
              <a:t>CampusGroups</a:t>
            </a:r>
            <a:r>
              <a:rPr lang="en-US" sz="2000" dirty="0"/>
              <a:t> member list is up to date with correct information and send corrections to the Director of Student Activities</a:t>
            </a:r>
          </a:p>
          <a:p>
            <a:r>
              <a:rPr lang="en-US" sz="2000" dirty="0"/>
              <a:t>Work with all Board members to plan fun events for networking </a:t>
            </a:r>
          </a:p>
          <a:p>
            <a:r>
              <a:rPr lang="en-US" sz="2000" dirty="0"/>
              <a:t>Coordinate Symposium registration, transportation, field questions, and networking happy-hour and social</a:t>
            </a:r>
          </a:p>
          <a:p>
            <a:pPr marL="0" indent="0">
              <a:buNone/>
            </a:pPr>
            <a:r>
              <a:rPr lang="en-US" sz="2000" dirty="0"/>
              <a:t>Contact Lauren Gergel (lg563@cornell.edu)</a:t>
            </a:r>
          </a:p>
        </p:txBody>
      </p:sp>
    </p:spTree>
    <p:extLst>
      <p:ext uri="{BB962C8B-B14F-4D97-AF65-F5344CB8AC3E}">
        <p14:creationId xmlns:p14="http://schemas.microsoft.com/office/powerpoint/2010/main" val="122889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C51D7F-2AC1-458D-8C28-93714600EB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99" imgH="499" progId="TCLayout.ActiveDocument.1">
                  <p:embed/>
                </p:oleObj>
              </mc:Choice>
              <mc:Fallback>
                <p:oleObj name="think-cell Slide" r:id="rId5" imgW="499" imgH="499" progId="TCLayout.ActiveDocument.1">
                  <p:embed/>
                  <p:pic>
                    <p:nvPicPr>
                      <p:cNvPr id="7" name="Object 6" hidden="1">
                        <a:extLst>
                          <a:ext uri="{FF2B5EF4-FFF2-40B4-BE49-F238E27FC236}">
                            <a16:creationId xmlns:a16="http://schemas.microsoft.com/office/drawing/2014/main" id="{4DC51D7F-2AC1-458D-8C28-93714600EB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216B3BC-8DCA-4F6F-BE12-61B865421A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Franklin Gothic Medium" panose="020B0603020102020204" pitchFamily="34" charset="0"/>
              <a:ea typeface="+mj-ea"/>
              <a:cs typeface="+mj-cs"/>
              <a:sym typeface="Franklin Gothic Medium" panose="020B0603020102020204" pitchFamily="34" charset="0"/>
            </a:endParaRPr>
          </a:p>
        </p:txBody>
      </p:sp>
      <p:sp>
        <p:nvSpPr>
          <p:cNvPr id="2" name="Title 1"/>
          <p:cNvSpPr>
            <a:spLocks noGrp="1"/>
          </p:cNvSpPr>
          <p:nvPr>
            <p:ph type="title"/>
          </p:nvPr>
        </p:nvSpPr>
        <p:spPr/>
        <p:txBody>
          <a:bodyPr/>
          <a:lstStyle/>
          <a:p>
            <a:r>
              <a:rPr lang="en-US" dirty="0"/>
              <a:t>Roles and Responsibilities</a:t>
            </a:r>
          </a:p>
        </p:txBody>
      </p:sp>
      <p:sp>
        <p:nvSpPr>
          <p:cNvPr id="3" name="Text Placeholder 2"/>
          <p:cNvSpPr>
            <a:spLocks noGrp="1"/>
          </p:cNvSpPr>
          <p:nvPr>
            <p:ph type="body" idx="1"/>
          </p:nvPr>
        </p:nvSpPr>
        <p:spPr>
          <a:xfrm>
            <a:off x="457200" y="1600200"/>
            <a:ext cx="5638800" cy="762000"/>
          </a:xfrm>
        </p:spPr>
        <p:txBody>
          <a:bodyPr/>
          <a:lstStyle/>
          <a:p>
            <a:r>
              <a:rPr lang="en-US" b="1" dirty="0"/>
              <a:t>VP of Marketing</a:t>
            </a:r>
          </a:p>
        </p:txBody>
      </p:sp>
      <p:sp>
        <p:nvSpPr>
          <p:cNvPr id="4" name="Content Placeholder 3"/>
          <p:cNvSpPr>
            <a:spLocks noGrp="1"/>
          </p:cNvSpPr>
          <p:nvPr>
            <p:ph sz="half" idx="2"/>
          </p:nvPr>
        </p:nvSpPr>
        <p:spPr>
          <a:xfrm>
            <a:off x="548640" y="2377440"/>
            <a:ext cx="11125200" cy="3810033"/>
          </a:xfrm>
        </p:spPr>
        <p:txBody>
          <a:bodyPr vert="horz" lIns="91440" tIns="45720" rIns="91440" bIns="45720" rtlCol="0">
            <a:noAutofit/>
          </a:bodyPr>
          <a:lstStyle/>
          <a:p>
            <a:r>
              <a:rPr lang="en-US" sz="2200" dirty="0"/>
              <a:t>Update and manage Healthcare Club website</a:t>
            </a:r>
          </a:p>
          <a:p>
            <a:r>
              <a:rPr lang="en-US" sz="2200" dirty="0"/>
              <a:t>Send bi-weekly club newsletter publicizing club events, campus events, recruiting opportunities, deadlines for case competitions, etc.</a:t>
            </a:r>
          </a:p>
          <a:p>
            <a:r>
              <a:rPr lang="en-US" sz="2200" dirty="0"/>
              <a:t>Promote events on Slack and other communication channels</a:t>
            </a:r>
          </a:p>
          <a:p>
            <a:r>
              <a:rPr lang="en-US" sz="2200" dirty="0"/>
              <a:t>Design marketing materials for the Healthcare Symposium </a:t>
            </a:r>
          </a:p>
          <a:p>
            <a:r>
              <a:rPr lang="en-US" sz="2200" dirty="0"/>
              <a:t>Book club meetings via </a:t>
            </a:r>
            <a:r>
              <a:rPr lang="en-US" sz="2200" dirty="0" err="1"/>
              <a:t>CampusGroups</a:t>
            </a:r>
            <a:r>
              <a:rPr lang="en-US" sz="2200" dirty="0"/>
              <a:t>, reserve rooms, and work with Director of Student Activities to access meeting and webinar licenses</a:t>
            </a:r>
          </a:p>
          <a:p>
            <a:pPr marL="0" indent="0">
              <a:buNone/>
            </a:pPr>
            <a:r>
              <a:rPr lang="en-US" sz="2200" dirty="0"/>
              <a:t>Reach out to Matt Judy (mj477@cornell.edu)</a:t>
            </a:r>
          </a:p>
        </p:txBody>
      </p:sp>
    </p:spTree>
    <p:extLst>
      <p:ext uri="{BB962C8B-B14F-4D97-AF65-F5344CB8AC3E}">
        <p14:creationId xmlns:p14="http://schemas.microsoft.com/office/powerpoint/2010/main" val="45036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TeI82s13WDj464h_ELaZ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XLmSqZxBMdehJlPeObLL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a5h2inqn50S6rNaLw2P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I6AJSIWHG5nWV43hU0q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hnuuhDMDVN4ilUoGFFR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2rZG.9EzWrLpmDe3w0I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5zcQv5zihJt0w56gk77h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kbz8kkOyfnSnsaHXoxdxg"/>
</p:tagLst>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307</TotalTime>
  <Words>1079</Words>
  <Application>Microsoft Office PowerPoint</Application>
  <PresentationFormat>Widescreen</PresentationFormat>
  <Paragraphs>98</Paragraphs>
  <Slides>14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Franklin Gothic Medium</vt:lpstr>
      <vt:lpstr>Medical Design 16x9</vt:lpstr>
      <vt:lpstr>think-cell Slide</vt:lpstr>
      <vt:lpstr>Healthcare Club 2020 Elections</vt:lpstr>
      <vt:lpstr>Election Process</vt:lpstr>
      <vt:lpstr>Order of Elections</vt:lpstr>
      <vt:lpstr>Board Structure </vt:lpstr>
      <vt:lpstr>Roles and Responsibilities</vt:lpstr>
      <vt:lpstr>Roles and Responsibilities</vt:lpstr>
      <vt:lpstr>Roles and Responsibilities</vt:lpstr>
      <vt:lpstr>Roles and Responsibilities</vt:lpstr>
      <vt:lpstr>Roles and Responsibilities</vt:lpstr>
      <vt:lpstr>Roles and Responsibilities</vt:lpstr>
      <vt:lpstr>Roles and Responsibilities</vt:lpstr>
      <vt:lpstr>Board Shared Responsibilities</vt:lpstr>
      <vt:lpstr>Requirements to Run for a Position</vt:lpstr>
      <vt:lpstr>Please send your slide to Lauren (lg563@cornell.edu)  by 8:00 pm on 11/20.  We look forward to speaking with everyone and hearing your platforms on the 23rd! Register on CampusGroups:   If you have a serious conflict on the 23rd please contact Lauren ASAP.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Club 2020 Elections</dc:title>
  <dc:creator>Lauren Gergel</dc:creator>
  <cp:lastModifiedBy>Lauren Gergel</cp:lastModifiedBy>
  <cp:revision>26</cp:revision>
  <dcterms:created xsi:type="dcterms:W3CDTF">2020-11-05T02:33:13Z</dcterms:created>
  <dcterms:modified xsi:type="dcterms:W3CDTF">2020-11-06T17:50:54Z</dcterms:modified>
</cp:coreProperties>
</file>