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5" r:id="rId1"/>
    <p:sldMasterId id="2147483657" r:id="rId2"/>
  </p:sldMasterIdLst>
  <p:notesMasterIdLst>
    <p:notesMasterId r:id="rId4"/>
  </p:notesMasterIdLst>
  <p:handoutMasterIdLst>
    <p:handoutMasterId r:id="rId5"/>
  </p:handoutMasterIdLst>
  <p:sldIdLst>
    <p:sldId id="1124" r:id="rId3"/>
  </p:sldIdLst>
  <p:sldSz cx="9144000" cy="6858000" type="letter"/>
  <p:notesSz cx="9232900" cy="6934200"/>
  <p:defaultTextStyle>
    <a:defPPr>
      <a:defRPr lang="en-US"/>
    </a:defPPr>
    <a:lvl1pPr algn="ctr" rtl="0" eaLnBrk="0" fontAlgn="base" hangingPunct="0">
      <a:lnSpc>
        <a:spcPct val="11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11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11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11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110000"/>
      </a:lnSpc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0F0"/>
    <a:srgbClr val="AFAFAF"/>
    <a:srgbClr val="009999"/>
    <a:srgbClr val="CCD6EB"/>
    <a:srgbClr val="8CA3D1"/>
    <a:srgbClr val="000066"/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4" autoAdjust="0"/>
    <p:restoredTop sz="86957" autoAdjust="0"/>
  </p:normalViewPr>
  <p:slideViewPr>
    <p:cSldViewPr snapToGrid="0" showGuides="1">
      <p:cViewPr>
        <p:scale>
          <a:sx n="98" d="100"/>
          <a:sy n="98" d="100"/>
        </p:scale>
        <p:origin x="-1548" y="300"/>
      </p:cViewPr>
      <p:guideLst>
        <p:guide orient="horz" pos="2160"/>
        <p:guide pos="4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56"/>
    </p:cViewPr>
  </p:sorterViewPr>
  <p:notesViewPr>
    <p:cSldViewPr snapToGrid="0" showGuides="1">
      <p:cViewPr>
        <p:scale>
          <a:sx n="100" d="100"/>
          <a:sy n="100" d="100"/>
        </p:scale>
        <p:origin x="-72" y="504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44463"/>
            <a:ext cx="400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28688">
              <a:lnSpc>
                <a:spcPct val="100000"/>
              </a:lnSpc>
              <a:spcBef>
                <a:spcPct val="50000"/>
              </a:spcBef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9225" y="144463"/>
            <a:ext cx="400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8688">
              <a:lnSpc>
                <a:spcPct val="100000"/>
              </a:lnSpc>
              <a:spcBef>
                <a:spcPct val="50000"/>
              </a:spcBef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03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28688">
              <a:lnSpc>
                <a:spcPct val="100000"/>
              </a:lnSpc>
              <a:spcBef>
                <a:spcPct val="50000"/>
              </a:spcBef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9225" y="6515100"/>
            <a:ext cx="4003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lnSpc>
                <a:spcPct val="100000"/>
              </a:lnSpc>
              <a:spcBef>
                <a:spcPct val="50000"/>
              </a:spcBef>
              <a:defRPr sz="1800" b="0"/>
            </a:lvl1pPr>
          </a:lstStyle>
          <a:p>
            <a:pPr>
              <a:defRPr/>
            </a:pPr>
            <a:fld id="{D4325024-D283-4514-8A8B-77E3D1C87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2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5" rIns="91807" bIns="45905" numCol="1" anchor="t" anchorCtr="0" compatLnSpc="1">
            <a:prstTxWarp prst="textNoShape">
              <a:avLst/>
            </a:prstTxWarp>
          </a:bodyPr>
          <a:lstStyle>
            <a:lvl1pPr algn="l" defTabSz="901700">
              <a:lnSpc>
                <a:spcPct val="100000"/>
              </a:lnSpc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9225" y="0"/>
            <a:ext cx="4003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5" rIns="91807" bIns="45905" numCol="1" anchor="t" anchorCtr="0" compatLnSpc="1">
            <a:prstTxWarp prst="textNoShape">
              <a:avLst/>
            </a:prstTxWarp>
          </a:bodyPr>
          <a:lstStyle>
            <a:lvl1pPr algn="r" defTabSz="901700">
              <a:lnSpc>
                <a:spcPct val="100000"/>
              </a:lnSpc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7663" y="525463"/>
            <a:ext cx="3468687" cy="2601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9363" y="3298825"/>
            <a:ext cx="6734175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5" rIns="91807" bIns="45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94475"/>
            <a:ext cx="4003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5" rIns="91807" bIns="45905" numCol="1" anchor="b" anchorCtr="0" compatLnSpc="1">
            <a:prstTxWarp prst="textNoShape">
              <a:avLst/>
            </a:prstTxWarp>
          </a:bodyPr>
          <a:lstStyle>
            <a:lvl1pPr algn="l" defTabSz="901700">
              <a:lnSpc>
                <a:spcPct val="100000"/>
              </a:lnSpc>
              <a:defRPr sz="18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9225" y="6594475"/>
            <a:ext cx="4003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7" tIns="45905" rIns="91807" bIns="45905" numCol="1" anchor="b" anchorCtr="0" compatLnSpc="1">
            <a:prstTxWarp prst="textNoShape">
              <a:avLst/>
            </a:prstTxWarp>
          </a:bodyPr>
          <a:lstStyle>
            <a:lvl1pPr algn="r" defTabSz="901700">
              <a:lnSpc>
                <a:spcPct val="100000"/>
              </a:lnSpc>
              <a:defRPr sz="1800" b="0"/>
            </a:lvl1pPr>
          </a:lstStyle>
          <a:p>
            <a:pPr>
              <a:defRPr/>
            </a:pPr>
            <a:fld id="{06B31001-370A-42D3-BE54-24D63BA2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9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66B-051F-4C58-9B82-BB16C5F838F9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9250" y="527050"/>
            <a:ext cx="3467100" cy="2600325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50" y="3298825"/>
            <a:ext cx="6731000" cy="3108325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GB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585788" y="774700"/>
            <a:ext cx="7972425" cy="479583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0000" tIns="90000" rIns="90000" bIns="90000" anchor="ctr"/>
          <a:lstStyle/>
          <a:p>
            <a:pPr marL="119063" indent="-119063" algn="l">
              <a:lnSpc>
                <a:spcPct val="100000"/>
              </a:lnSpc>
              <a:spcBef>
                <a:spcPct val="50000"/>
              </a:spcBef>
              <a:defRPr/>
            </a:pPr>
            <a:endParaRPr lang="en-GB" sz="1100"/>
          </a:p>
        </p:txBody>
      </p:sp>
      <p:pic>
        <p:nvPicPr>
          <p:cNvPr id="5" name="Picture 5" descr="LLP logo with big space cop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895350" y="6007100"/>
            <a:ext cx="1444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/>
              <a:t>Draft – For Discussion Purposes Only</a:t>
            </a: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92175" y="2025650"/>
            <a:ext cx="6581775" cy="1104900"/>
          </a:xfrm>
        </p:spPr>
        <p:txBody>
          <a:bodyPr/>
          <a:lstStyle>
            <a:lvl1pPr>
              <a:lnSpc>
                <a:spcPts val="2200"/>
              </a:lnSpc>
              <a:spcBef>
                <a:spcPct val="10000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0074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175" y="3402013"/>
            <a:ext cx="6583363" cy="768350"/>
          </a:xfrm>
          <a:ln/>
        </p:spPr>
        <p:txBody>
          <a:bodyPr/>
          <a:lstStyle>
            <a:lvl1pPr>
              <a:lnSpc>
                <a:spcPts val="1600"/>
              </a:lnSpc>
              <a:spcBef>
                <a:spcPct val="15000"/>
              </a:spcBef>
              <a:buClrTx/>
              <a:defRPr sz="1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514350"/>
            <a:ext cx="2085975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514350"/>
            <a:ext cx="6107113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514350"/>
            <a:ext cx="2085975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514350"/>
            <a:ext cx="6107113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154113"/>
            <a:ext cx="1927225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54113"/>
            <a:ext cx="1928813" cy="5135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6875" y="514350"/>
            <a:ext cx="83454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6" descr="DEL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395288" y="6637338"/>
            <a:ext cx="690562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9725" name="Line 13"/>
          <p:cNvSpPr>
            <a:spLocks noChangeShapeType="1"/>
          </p:cNvSpPr>
          <p:nvPr/>
        </p:nvSpPr>
        <p:spPr bwMode="gray">
          <a:xfrm flipV="1">
            <a:off x="392113" y="806450"/>
            <a:ext cx="8353425" cy="158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65125" indent="-16668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49275" indent="-182563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96875" y="514350"/>
            <a:ext cx="834548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08438" cy="5135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713028" name="Line 4"/>
          <p:cNvSpPr>
            <a:spLocks noChangeShapeType="1"/>
          </p:cNvSpPr>
          <p:nvPr/>
        </p:nvSpPr>
        <p:spPr bwMode="gray">
          <a:xfrm flipV="1">
            <a:off x="392113" y="806450"/>
            <a:ext cx="8353425" cy="158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13037" name="Text Box 13"/>
          <p:cNvSpPr txBox="1">
            <a:spLocks noChangeArrowheads="1"/>
          </p:cNvSpPr>
          <p:nvPr/>
        </p:nvSpPr>
        <p:spPr bwMode="gray">
          <a:xfrm rot="-5400000">
            <a:off x="8856663" y="6530975"/>
            <a:ext cx="422275" cy="66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l">
              <a:defRPr/>
            </a:pPr>
            <a:r>
              <a:rPr lang="en-US" sz="400" b="0">
                <a:solidFill>
                  <a:srgbClr val="AFAFAF"/>
                </a:solidFill>
              </a:rPr>
              <a:t>Document Tracker</a:t>
            </a:r>
          </a:p>
        </p:txBody>
      </p:sp>
      <p:sp>
        <p:nvSpPr>
          <p:cNvPr id="3713040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/>
              <a:t>Draft – For Discussion Purposes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rtl="0" eaLnBrk="0" fontAlgn="base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300">
          <a:solidFill>
            <a:schemeClr val="tx1"/>
          </a:solidFill>
          <a:latin typeface="+mn-lt"/>
        </a:defRPr>
      </a:lvl2pPr>
      <a:lvl3pPr marL="365125" indent="-166688" algn="l" rtl="0" eaLnBrk="0" fontAlgn="base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100">
          <a:solidFill>
            <a:schemeClr val="tx1"/>
          </a:solidFill>
          <a:latin typeface="+mn-lt"/>
        </a:defRPr>
      </a:lvl3pPr>
      <a:lvl4pPr marL="549275" indent="-182563" algn="l" rtl="0" eaLnBrk="0" fontAlgn="base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100">
          <a:solidFill>
            <a:schemeClr val="tx1"/>
          </a:solidFill>
          <a:latin typeface="+mn-lt"/>
        </a:defRPr>
      </a:lvl4pPr>
      <a:lvl5pPr marL="1446213" indent="-236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Maria Tsang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gray">
          <a:xfrm>
            <a:off x="416332" y="2822175"/>
            <a:ext cx="1548659" cy="118627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54000" tIns="54000" rIns="54000" bIns="54000"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dirty="0"/>
              <a:t>Maria Tsang</a:t>
            </a:r>
          </a:p>
          <a:p>
            <a:pPr algn="l">
              <a:spcBef>
                <a:spcPct val="10000"/>
              </a:spcBef>
            </a:pPr>
            <a:r>
              <a:rPr lang="en-US" b="0" i="1" dirty="0" smtClean="0"/>
              <a:t>Senior Manager</a:t>
            </a:r>
          </a:p>
          <a:p>
            <a:pPr algn="l">
              <a:spcBef>
                <a:spcPct val="10000"/>
              </a:spcBef>
            </a:pPr>
            <a:r>
              <a:rPr lang="en-US" b="0" i="1" dirty="0" smtClean="0"/>
              <a:t>Monitor Deloitte, Strategy</a:t>
            </a:r>
          </a:p>
          <a:p>
            <a:pPr algn="l">
              <a:spcBef>
                <a:spcPct val="10000"/>
              </a:spcBef>
            </a:pPr>
            <a:r>
              <a:rPr lang="en-US" b="0" i="1" dirty="0" smtClean="0"/>
              <a:t>Technology, Media and Telecommunications</a:t>
            </a:r>
            <a:endParaRPr lang="en-US" b="0" i="1" dirty="0"/>
          </a:p>
          <a:p>
            <a:pPr algn="l">
              <a:spcBef>
                <a:spcPct val="10000"/>
              </a:spcBef>
            </a:pPr>
            <a:r>
              <a:rPr lang="en-US" b="0" i="1" dirty="0" smtClean="0"/>
              <a:t>Deloitte </a:t>
            </a:r>
            <a:r>
              <a:rPr lang="en-US" b="0" i="1" dirty="0"/>
              <a:t>Consulting </a:t>
            </a:r>
            <a:r>
              <a:rPr lang="en-US" b="0" i="1" dirty="0" smtClean="0"/>
              <a:t>LLP</a:t>
            </a:r>
            <a:endParaRPr lang="en-US" b="0" i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1964991" y="1059984"/>
            <a:ext cx="6770451" cy="49128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7" lvl="1" algn="l" eaLnBrk="1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</a:pPr>
            <a:r>
              <a:rPr lang="en-US" sz="1100" b="0" dirty="0" smtClean="0">
                <a:latin typeface="+mn-lt"/>
              </a:rPr>
              <a:t>Maria </a:t>
            </a:r>
            <a:r>
              <a:rPr lang="en-US" sz="1100" b="0" dirty="0">
                <a:latin typeface="+mn-lt"/>
              </a:rPr>
              <a:t>Tsang is a </a:t>
            </a:r>
            <a:r>
              <a:rPr lang="en-US" sz="1100" b="0" dirty="0" smtClean="0">
                <a:latin typeface="+mn-lt"/>
              </a:rPr>
              <a:t>Senior Manager </a:t>
            </a:r>
            <a:r>
              <a:rPr lang="en-US" sz="1100" b="0" dirty="0">
                <a:latin typeface="+mn-lt"/>
              </a:rPr>
              <a:t>in our </a:t>
            </a:r>
            <a:r>
              <a:rPr lang="en-US" sz="1100" b="0" dirty="0" smtClean="0">
                <a:latin typeface="+mn-lt"/>
              </a:rPr>
              <a:t>Monitor Deloitte Strategy practice </a:t>
            </a:r>
            <a:r>
              <a:rPr lang="en-US" sz="1100" b="0" dirty="0">
                <a:latin typeface="+mn-lt"/>
              </a:rPr>
              <a:t>with over </a:t>
            </a:r>
            <a:r>
              <a:rPr lang="en-US" sz="1100" b="0" dirty="0" smtClean="0">
                <a:latin typeface="+mn-lt"/>
              </a:rPr>
              <a:t>12 </a:t>
            </a:r>
            <a:r>
              <a:rPr lang="en-US" sz="1100" b="0" dirty="0">
                <a:latin typeface="+mn-lt"/>
              </a:rPr>
              <a:t>years of </a:t>
            </a:r>
            <a:r>
              <a:rPr lang="en-US" sz="1100" b="0" dirty="0" smtClean="0">
                <a:latin typeface="+mn-lt"/>
              </a:rPr>
              <a:t>experience in  the technology </a:t>
            </a:r>
            <a:r>
              <a:rPr lang="en-US" sz="1100" b="0" dirty="0">
                <a:latin typeface="+mn-lt"/>
              </a:rPr>
              <a:t>and media </a:t>
            </a:r>
            <a:r>
              <a:rPr lang="en-US" sz="1100" b="0" dirty="0" smtClean="0">
                <a:latin typeface="+mn-lt"/>
              </a:rPr>
              <a:t>sectors.  She focuses on helping clients define growth strategies for new business models through organic and M&amp;A strategies.  Her </a:t>
            </a:r>
            <a:r>
              <a:rPr lang="en-US" sz="1100" b="0" dirty="0">
                <a:latin typeface="+mn-lt"/>
              </a:rPr>
              <a:t>areas of expertise include new </a:t>
            </a:r>
            <a:r>
              <a:rPr lang="en-US" sz="1100" b="0" dirty="0" smtClean="0">
                <a:latin typeface="+mn-lt"/>
              </a:rPr>
              <a:t>business model offerings, market entry strategies, operating model designs and channel / partner ecosystem.  Maria </a:t>
            </a:r>
            <a:r>
              <a:rPr lang="en-US" sz="1100" b="0" dirty="0">
                <a:latin typeface="+mn-lt"/>
              </a:rPr>
              <a:t>recently led a client engagement helping a technology media company transform their operating model from a product based model to a </a:t>
            </a:r>
            <a:r>
              <a:rPr lang="en-US" sz="1100" b="0" dirty="0" smtClean="0">
                <a:latin typeface="+mn-lt"/>
              </a:rPr>
              <a:t>digital, services-based </a:t>
            </a:r>
            <a:r>
              <a:rPr lang="en-US" sz="1100" b="0" dirty="0">
                <a:latin typeface="+mn-lt"/>
              </a:rPr>
              <a:t>model. Maria received a Bachelor of Science in Business Administration from the University of Southern California, and a MBA from Cornell </a:t>
            </a:r>
            <a:r>
              <a:rPr lang="en-US" sz="1100" b="0" dirty="0" smtClean="0">
                <a:latin typeface="+mn-lt"/>
              </a:rPr>
              <a:t>Johnson School</a:t>
            </a:r>
            <a:endParaRPr lang="en-US" sz="1100" b="0" dirty="0">
              <a:latin typeface="+mn-lt"/>
            </a:endParaRPr>
          </a:p>
          <a:p>
            <a:pPr marL="196850" lvl="1" indent="-195263" algn="l" eaLnBrk="1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¡"/>
            </a:pPr>
            <a:r>
              <a:rPr lang="en-US" sz="1100" b="0" dirty="0">
                <a:latin typeface="+mn-lt"/>
              </a:rPr>
              <a:t>Maria </a:t>
            </a:r>
            <a:r>
              <a:rPr lang="en-US" sz="1100" b="0" dirty="0" smtClean="0">
                <a:latin typeface="+mn-lt"/>
              </a:rPr>
              <a:t>focuses </a:t>
            </a:r>
            <a:r>
              <a:rPr lang="en-US" sz="1100" b="0" dirty="0">
                <a:latin typeface="+mn-lt"/>
              </a:rPr>
              <a:t>on </a:t>
            </a:r>
            <a:r>
              <a:rPr lang="en-US" sz="1100" b="0" dirty="0" smtClean="0">
                <a:latin typeface="+mn-lt"/>
              </a:rPr>
              <a:t>strategy </a:t>
            </a:r>
            <a:r>
              <a:rPr lang="en-US" sz="1100" b="0" dirty="0">
                <a:latin typeface="+mn-lt"/>
              </a:rPr>
              <a:t>projects, including </a:t>
            </a:r>
            <a:r>
              <a:rPr lang="en-US" sz="1100" b="0" dirty="0" smtClean="0">
                <a:latin typeface="+mn-lt"/>
              </a:rPr>
              <a:t>new business model design, revenue / product </a:t>
            </a:r>
            <a:r>
              <a:rPr lang="en-US" sz="1100" b="0" dirty="0">
                <a:latin typeface="+mn-lt"/>
              </a:rPr>
              <a:t>growth strategy, global market entry and competitive assessments. Recently, she </a:t>
            </a:r>
            <a:r>
              <a:rPr lang="en-US" sz="1100" b="0" dirty="0" smtClean="0">
                <a:latin typeface="+mn-lt"/>
              </a:rPr>
              <a:t>led the development of an “X-as-a-Service” strategy for a global technology company to tap into new market segments.  She works closely with global technology clients in evaluating the types of new business models to pursue (e.g., subscription, pay-as-you-go and as-a-service models) and the operating model changes required to enable growth</a:t>
            </a:r>
            <a:endParaRPr lang="en-US" sz="1100" b="0" dirty="0">
              <a:latin typeface="+mn-lt"/>
            </a:endParaRPr>
          </a:p>
          <a:p>
            <a:pPr marL="196850" lvl="1" indent="-195263" algn="l" eaLnBrk="1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¡"/>
            </a:pPr>
            <a:r>
              <a:rPr lang="en-US" sz="1100" b="0" dirty="0" smtClean="0">
                <a:latin typeface="+mn-lt"/>
              </a:rPr>
              <a:t>She has also led many mergers and acquisitions for technology, media and life sciences companies looking to enter into new businesses, including an eCommerce acquisition of a mobile payments company, life sciences acquisition of a medical device company and $1.5 billion acquisition of an industrial and life sciences business unit. Her areas of specialization includes due diligence and pre- and post-merger integration where she advises executives and business leaders to design the operating model design and execution for the combined entity</a:t>
            </a:r>
          </a:p>
          <a:p>
            <a:pPr marL="196850" lvl="1" indent="-195263" algn="l" eaLnBrk="1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¡"/>
            </a:pPr>
            <a:r>
              <a:rPr lang="en-US" sz="1100" b="0" dirty="0" smtClean="0">
                <a:latin typeface="+mn-lt"/>
              </a:rPr>
              <a:t>Maria’s other </a:t>
            </a:r>
            <a:r>
              <a:rPr lang="en-US" sz="1100" b="0" dirty="0">
                <a:latin typeface="+mn-lt"/>
              </a:rPr>
              <a:t>experiences include </a:t>
            </a:r>
            <a:r>
              <a:rPr lang="en-US" sz="1100" b="0" dirty="0" smtClean="0">
                <a:latin typeface="+mn-lt"/>
              </a:rPr>
              <a:t>leading a product strategy assessment with recommendations to launch on a new $50 million product offering, a </a:t>
            </a:r>
            <a:r>
              <a:rPr lang="en-US" sz="1100" b="0" dirty="0">
                <a:latin typeface="+mn-lt"/>
              </a:rPr>
              <a:t>global market assessment and </a:t>
            </a:r>
            <a:r>
              <a:rPr lang="en-US" sz="1100" b="0" dirty="0" smtClean="0">
                <a:latin typeface="+mn-lt"/>
              </a:rPr>
              <a:t>expansion of product </a:t>
            </a:r>
            <a:r>
              <a:rPr lang="en-US" sz="1100" b="0" dirty="0">
                <a:latin typeface="+mn-lt"/>
              </a:rPr>
              <a:t>offerings across 6 regions, including the US, European Union, Canada, Central Eastern Middle East and Africa, Latin America, and Asia-Pacific. She led interviews with over 115 </a:t>
            </a:r>
            <a:r>
              <a:rPr lang="en-US" sz="1100" b="0" dirty="0" smtClean="0">
                <a:latin typeface="+mn-lt"/>
              </a:rPr>
              <a:t>companies and government agencies to </a:t>
            </a:r>
            <a:r>
              <a:rPr lang="en-US" sz="1100" b="0" dirty="0">
                <a:latin typeface="+mn-lt"/>
              </a:rPr>
              <a:t>identify global growth opportunities and expansion strategies</a:t>
            </a:r>
          </a:p>
          <a:p>
            <a:pPr marL="196850" lvl="1" indent="-195263" algn="l" eaLnBrk="1" hangingPunct="1">
              <a:lnSpc>
                <a:spcPct val="100000"/>
              </a:lnSpc>
              <a:spcBef>
                <a:spcPts val="1200"/>
              </a:spcBef>
              <a:buClr>
                <a:schemeClr val="tx1"/>
              </a:buClr>
              <a:buFont typeface="Wingdings 2" pitchFamily="18" charset="2"/>
              <a:buChar char="¡"/>
            </a:pPr>
            <a:r>
              <a:rPr lang="en-US" sz="1100" b="0" dirty="0" smtClean="0">
                <a:latin typeface="+mn-lt"/>
              </a:rPr>
              <a:t>Clients include Electronic Arts, eBay / PayPal, Cisco, RealNetworks, American Express, Visa, Agilent, Actian and Stryker </a:t>
            </a:r>
            <a:endParaRPr lang="en-US" sz="1100" b="0" dirty="0">
              <a:latin typeface="+mn-lt"/>
            </a:endParaRPr>
          </a:p>
        </p:txBody>
      </p:sp>
      <p:pic>
        <p:nvPicPr>
          <p:cNvPr id="7" name="Picture 6" descr="515-4269"/>
          <p:cNvPicPr>
            <a:picLocks noGrp="1" noChangeAspect="1"/>
          </p:cNvPicPr>
          <p:nvPr isPhoto="1"/>
        </p:nvPicPr>
        <p:blipFill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3" t="3354" r="10453" b="35026"/>
          <a:stretch/>
        </p:blipFill>
        <p:spPr>
          <a:xfrm>
            <a:off x="416331" y="1059984"/>
            <a:ext cx="1363831" cy="1613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 Consulting Report Template_091806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Deloitte Consulting Report Template_0918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loitte Consulting Report Template_0918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Consulting Report Template_0918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Consulting Report Template_091806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C Master">
  <a:themeElements>
    <a:clrScheme name="TOC Master 16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TOC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C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Master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Consulting Report Template_091806</Template>
  <TotalTime>7375</TotalTime>
  <Words>404</Words>
  <Application>Microsoft Office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Deloitte Consulting Report Template_091806</vt:lpstr>
      <vt:lpstr>TOC Master</vt:lpstr>
      <vt:lpstr>Maria Tsang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Tsang</dc:title>
  <dc:creator>Tsang, Maria (US - San Francisco)</dc:creator>
  <cp:lastModifiedBy>Tumuluri, Uday</cp:lastModifiedBy>
  <cp:revision>321</cp:revision>
  <cp:lastPrinted>2000-05-15T09:48:35Z</cp:lastPrinted>
  <dcterms:created xsi:type="dcterms:W3CDTF">2006-09-27T00:33:50Z</dcterms:created>
  <dcterms:modified xsi:type="dcterms:W3CDTF">2013-10-31T20:14:45Z</dcterms:modified>
</cp:coreProperties>
</file>